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4"/>
  </p:notesMasterIdLst>
  <p:handoutMasterIdLst>
    <p:handoutMasterId r:id="rId25"/>
  </p:handoutMasterIdLst>
  <p:sldIdLst>
    <p:sldId id="292" r:id="rId6"/>
    <p:sldId id="258" r:id="rId7"/>
    <p:sldId id="285" r:id="rId8"/>
    <p:sldId id="269" r:id="rId9"/>
    <p:sldId id="286" r:id="rId10"/>
    <p:sldId id="270" r:id="rId11"/>
    <p:sldId id="260" r:id="rId12"/>
    <p:sldId id="287" r:id="rId13"/>
    <p:sldId id="261" r:id="rId14"/>
    <p:sldId id="264" r:id="rId15"/>
    <p:sldId id="273" r:id="rId16"/>
    <p:sldId id="263" r:id="rId17"/>
    <p:sldId id="284" r:id="rId18"/>
    <p:sldId id="282" r:id="rId19"/>
    <p:sldId id="274" r:id="rId20"/>
    <p:sldId id="289" r:id="rId21"/>
    <p:sldId id="288" r:id="rId22"/>
    <p:sldId id="290" r:id="rId23"/>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72D9A2-9E5D-4489-AC62-1853A1C79067}">
          <p14:sldIdLst>
            <p14:sldId id="292"/>
            <p14:sldId id="258"/>
            <p14:sldId id="285"/>
            <p14:sldId id="269"/>
            <p14:sldId id="286"/>
            <p14:sldId id="270"/>
            <p14:sldId id="260"/>
            <p14:sldId id="287"/>
            <p14:sldId id="261"/>
            <p14:sldId id="264"/>
            <p14:sldId id="273"/>
            <p14:sldId id="263"/>
            <p14:sldId id="284"/>
            <p14:sldId id="282"/>
            <p14:sldId id="274"/>
            <p14:sldId id="289"/>
            <p14:sldId id="288"/>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15"/>
  </p:normalViewPr>
  <p:slideViewPr>
    <p:cSldViewPr snapToGrid="0">
      <p:cViewPr varScale="1">
        <p:scale>
          <a:sx n="72" d="100"/>
          <a:sy n="72" d="100"/>
        </p:scale>
        <p:origin x="6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000" dirty="0">
                <a:latin typeface="Arial" panose="020B0604020202020204" pitchFamily="34" charset="0"/>
                <a:cs typeface="Arial" panose="020B0604020202020204" pitchFamily="34" charset="0"/>
              </a:rPr>
              <a:t>Public Opinion towards the Beveridge Report (1943)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Public Opinion towards the Beveridge Report (1943)</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E3C-491B-A8D8-FE0F29725B3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E3C-491B-A8D8-FE0F29725B3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E3C-491B-A8D8-FE0F29725B3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E3C-491B-A8D8-FE0F29725B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In Favour</c:v>
                </c:pt>
                <c:pt idx="1">
                  <c:v>Against</c:v>
                </c:pt>
                <c:pt idx="2">
                  <c:v>Undecided</c:v>
                </c:pt>
              </c:strCache>
            </c:strRef>
          </c:cat>
          <c:val>
            <c:numRef>
              <c:f>Sheet1!$B$2:$B$5</c:f>
              <c:numCache>
                <c:formatCode>0%</c:formatCode>
                <c:ptCount val="4"/>
                <c:pt idx="0">
                  <c:v>0.86</c:v>
                </c:pt>
                <c:pt idx="1">
                  <c:v>0.06</c:v>
                </c:pt>
                <c:pt idx="2">
                  <c:v>0.08</c:v>
                </c:pt>
              </c:numCache>
            </c:numRef>
          </c:val>
          <c:extLst xmlns:c16r2="http://schemas.microsoft.com/office/drawing/2015/06/chart">
            <c:ext xmlns:c16="http://schemas.microsoft.com/office/drawing/2014/chart" uri="{C3380CC4-5D6E-409C-BE32-E72D297353CC}">
              <c16:uniqueId val="{00000008-CE3C-491B-A8D8-FE0F29725B3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latin typeface="Arial" panose="020B0604020202020204" pitchFamily="34" charset="0"/>
                <a:cs typeface="Arial" panose="020B0604020202020204" pitchFamily="34" charset="0"/>
              </a:rPr>
              <a:t>% National income on social welfare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National income on social welfare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1900</c:v>
                </c:pt>
                <c:pt idx="1">
                  <c:v>1910</c:v>
                </c:pt>
                <c:pt idx="2">
                  <c:v>1920</c:v>
                </c:pt>
                <c:pt idx="3">
                  <c:v>1930</c:v>
                </c:pt>
                <c:pt idx="4">
                  <c:v>1950</c:v>
                </c:pt>
                <c:pt idx="5">
                  <c:v>2000</c:v>
                </c:pt>
              </c:numCache>
            </c:numRef>
          </c:cat>
          <c:val>
            <c:numRef>
              <c:f>Sheet1!$B$2:$B$7</c:f>
              <c:numCache>
                <c:formatCode>General</c:formatCode>
                <c:ptCount val="6"/>
                <c:pt idx="0">
                  <c:v>18</c:v>
                </c:pt>
                <c:pt idx="1">
                  <c:v>32.799999999999997</c:v>
                </c:pt>
                <c:pt idx="2">
                  <c:v>25.9</c:v>
                </c:pt>
                <c:pt idx="3">
                  <c:v>42.3</c:v>
                </c:pt>
                <c:pt idx="4">
                  <c:v>41.9</c:v>
                </c:pt>
                <c:pt idx="5">
                  <c:v>60.3</c:v>
                </c:pt>
              </c:numCache>
            </c:numRef>
          </c:val>
          <c:smooth val="0"/>
          <c:extLst xmlns:c16r2="http://schemas.microsoft.com/office/drawing/2015/06/chart">
            <c:ext xmlns:c16="http://schemas.microsoft.com/office/drawing/2014/chart" uri="{C3380CC4-5D6E-409C-BE32-E72D297353CC}">
              <c16:uniqueId val="{00000000-8EF9-44FF-B2F7-2E319EC5F841}"/>
            </c:ext>
          </c:extLst>
        </c:ser>
        <c:dLbls>
          <c:showLegendKey val="0"/>
          <c:showVal val="0"/>
          <c:showCatName val="0"/>
          <c:showSerName val="0"/>
          <c:showPercent val="0"/>
          <c:showBubbleSize val="0"/>
        </c:dLbls>
        <c:marker val="1"/>
        <c:smooth val="0"/>
        <c:axId val="445719480"/>
        <c:axId val="445719872"/>
      </c:lineChart>
      <c:catAx>
        <c:axId val="44571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719872"/>
        <c:crosses val="autoZero"/>
        <c:auto val="1"/>
        <c:lblAlgn val="ctr"/>
        <c:lblOffset val="100"/>
        <c:noMultiLvlLbl val="0"/>
      </c:catAx>
      <c:valAx>
        <c:axId val="44571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571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B160EFD3-B532-45F9-B73E-01FA458A7DCC}" type="datetimeFigureOut">
              <a:rPr lang="en-GB" smtClean="0"/>
              <a:t>17/04/2020</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C683D67-1D6D-4C0D-A80B-EA95DC70B5D6}" type="slidenum">
              <a:rPr lang="en-GB" smtClean="0"/>
              <a:t>‹#›</a:t>
            </a:fld>
            <a:endParaRPr lang="en-GB"/>
          </a:p>
        </p:txBody>
      </p:sp>
    </p:spTree>
    <p:extLst>
      <p:ext uri="{BB962C8B-B14F-4D97-AF65-F5344CB8AC3E}">
        <p14:creationId xmlns:p14="http://schemas.microsoft.com/office/powerpoint/2010/main" val="400143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33C7F390-E40F-D840-A36D-EB98B1898399}" type="datetimeFigureOut">
              <a:rPr lang="en-US" smtClean="0"/>
              <a:t>4/17/2020</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F5784EF-594A-564F-97EF-AC08256194E7}" type="slidenum">
              <a:rPr lang="en-US" smtClean="0"/>
              <a:t>‹#›</a:t>
            </a:fld>
            <a:endParaRPr lang="en-US"/>
          </a:p>
        </p:txBody>
      </p:sp>
    </p:spTree>
    <p:extLst>
      <p:ext uri="{BB962C8B-B14F-4D97-AF65-F5344CB8AC3E}">
        <p14:creationId xmlns:p14="http://schemas.microsoft.com/office/powerpoint/2010/main" val="203192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98E55-BB02-4946-887B-3A6D78BAAC4E}" type="slidenum">
              <a:rPr lang="en-GB" smtClean="0"/>
              <a:pPr/>
              <a:t>7</a:t>
            </a:fld>
            <a:endParaRPr lang="en-GB"/>
          </a:p>
        </p:txBody>
      </p:sp>
    </p:spTree>
    <p:extLst>
      <p:ext uri="{BB962C8B-B14F-4D97-AF65-F5344CB8AC3E}">
        <p14:creationId xmlns:p14="http://schemas.microsoft.com/office/powerpoint/2010/main" val="218390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4B98E55-BB02-4946-887B-3A6D78BAAC4E}" type="slidenum">
              <a:rPr lang="en-GB" smtClean="0"/>
              <a:pPr/>
              <a:t>9</a:t>
            </a:fld>
            <a:endParaRPr lang="en-GB"/>
          </a:p>
        </p:txBody>
      </p:sp>
    </p:spTree>
    <p:extLst>
      <p:ext uri="{BB962C8B-B14F-4D97-AF65-F5344CB8AC3E}">
        <p14:creationId xmlns:p14="http://schemas.microsoft.com/office/powerpoint/2010/main" val="46573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EE7A88-46BB-DD4A-AB56-88334DD8BE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81067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E7A88-46BB-DD4A-AB56-88334DD8BE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440786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E7A88-46BB-DD4A-AB56-88334DD8BE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62468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173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72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464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0610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769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08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753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058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EE7A88-46BB-DD4A-AB56-88334DD8BE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42904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5548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491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414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E7A88-46BB-DD4A-AB56-88334DD8BE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69482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EE7A88-46BB-DD4A-AB56-88334DD8BE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71444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EE7A88-46BB-DD4A-AB56-88334DD8BEF9}"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114952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EE7A88-46BB-DD4A-AB56-88334DD8BEF9}"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6433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E7A88-46BB-DD4A-AB56-88334DD8BEF9}"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01279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EE7A88-46BB-DD4A-AB56-88334DD8BE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103819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EE7A88-46BB-DD4A-AB56-88334DD8BE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46A38-6628-8D4E-9708-E40A3F60452E}" type="slidenum">
              <a:rPr lang="en-US" smtClean="0"/>
              <a:t>‹#›</a:t>
            </a:fld>
            <a:endParaRPr lang="en-US"/>
          </a:p>
        </p:txBody>
      </p:sp>
    </p:spTree>
    <p:extLst>
      <p:ext uri="{BB962C8B-B14F-4D97-AF65-F5344CB8AC3E}">
        <p14:creationId xmlns:p14="http://schemas.microsoft.com/office/powerpoint/2010/main" val="635825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E7A88-46BB-DD4A-AB56-88334DD8BEF9}" type="datetimeFigureOut">
              <a:rPr lang="en-US" smtClean="0"/>
              <a:t>4/17/2020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46A38-6628-8D4E-9708-E40A3F60452E}" type="slidenum">
              <a:rPr lang="en-US" smtClean="0"/>
              <a:t>‹#›</a:t>
            </a:fld>
            <a:endParaRPr lang="en-US"/>
          </a:p>
        </p:txBody>
      </p:sp>
    </p:spTree>
    <p:extLst>
      <p:ext uri="{BB962C8B-B14F-4D97-AF65-F5344CB8AC3E}">
        <p14:creationId xmlns:p14="http://schemas.microsoft.com/office/powerpoint/2010/main" val="39352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B6F10-D014-476A-96A5-E8F6156F0281}" type="datetimeFigureOut">
              <a:rPr lang="en-GB" smtClean="0">
                <a:solidFill>
                  <a:prstClr val="black">
                    <a:tint val="75000"/>
                  </a:prstClr>
                </a:solidFill>
              </a:rPr>
              <a:pPr/>
              <a:t>17/04/2020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41DB6-636A-4BA7-BD32-D2FE21C015A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541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bbc.co.uk/archive/nhs/5139.shtml"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317350"/>
            <a:ext cx="6372746" cy="1671490"/>
          </a:xfrm>
        </p:spPr>
        <p:txBody>
          <a:bodyPr>
            <a:normAutofit/>
          </a:bodyPr>
          <a:lstStyle/>
          <a:p>
            <a:pPr algn="l"/>
            <a:r>
              <a:rPr lang="en-GB" sz="3600">
                <a:solidFill>
                  <a:srgbClr val="FF0000"/>
                </a:solidFill>
                <a:latin typeface="Arial" pitchFamily="34" charset="0"/>
                <a:cs typeface="Arial" pitchFamily="34" charset="0"/>
              </a:rPr>
              <a:t>Making the Welfare State KS3</a:t>
            </a:r>
            <a:r>
              <a:rPr lang="en-GB" sz="3600">
                <a:latin typeface="Arial" pitchFamily="34" charset="0"/>
                <a:cs typeface="Arial" pitchFamily="34" charset="0"/>
              </a:rPr>
              <a:t/>
            </a:r>
            <a:br>
              <a:rPr lang="en-GB" sz="3600">
                <a:latin typeface="Arial" pitchFamily="34" charset="0"/>
                <a:cs typeface="Arial" pitchFamily="34" charset="0"/>
              </a:rPr>
            </a:br>
            <a:endParaRPr lang="en-GB" sz="3600">
              <a:latin typeface="Arial" pitchFamily="34" charset="0"/>
              <a:cs typeface="Arial" pitchFamily="34" charset="0"/>
            </a:endParaRPr>
          </a:p>
        </p:txBody>
      </p:sp>
      <p:sp>
        <p:nvSpPr>
          <p:cNvPr id="3" name="Subtitle 2"/>
          <p:cNvSpPr>
            <a:spLocks noGrp="1"/>
          </p:cNvSpPr>
          <p:nvPr>
            <p:ph type="subTitle" idx="1"/>
          </p:nvPr>
        </p:nvSpPr>
        <p:spPr>
          <a:xfrm>
            <a:off x="2063552" y="2132856"/>
            <a:ext cx="8064896" cy="3600400"/>
          </a:xfrm>
        </p:spPr>
        <p:txBody>
          <a:bodyPr vert="horz" lIns="91440" tIns="45720" rIns="91440" bIns="45720" rtlCol="0" anchor="t">
            <a:normAutofit lnSpcReduction="10000"/>
          </a:bodyPr>
          <a:lstStyle/>
          <a:p>
            <a:pPr algn="l"/>
            <a:r>
              <a:rPr lang="en-GB" sz="2600" dirty="0">
                <a:solidFill>
                  <a:schemeClr val="tx1"/>
                </a:solidFill>
                <a:latin typeface="Arial" pitchFamily="34" charset="0"/>
                <a:cs typeface="Arial" pitchFamily="34" charset="0"/>
              </a:rPr>
              <a:t>The Beveridge Report and the Creation of the Welfare State (1941-1948)</a:t>
            </a:r>
          </a:p>
          <a:p>
            <a:pPr algn="l"/>
            <a:endParaRPr lang="en-GB" sz="2600" dirty="0">
              <a:solidFill>
                <a:schemeClr val="tx1"/>
              </a:solidFill>
              <a:latin typeface="Arial" pitchFamily="34" charset="0"/>
              <a:cs typeface="Arial" pitchFamily="34" charset="0"/>
            </a:endParaRPr>
          </a:p>
          <a:p>
            <a:pPr algn="l"/>
            <a:r>
              <a:rPr lang="en-GB" sz="2600" dirty="0">
                <a:solidFill>
                  <a:schemeClr val="tx1"/>
                </a:solidFill>
                <a:latin typeface="Arial" pitchFamily="34" charset="0"/>
                <a:cs typeface="Arial" pitchFamily="34" charset="0"/>
              </a:rPr>
              <a:t> </a:t>
            </a:r>
          </a:p>
          <a:p>
            <a:pPr algn="l"/>
            <a:r>
              <a:rPr lang="en-GB" sz="2000" dirty="0">
                <a:solidFill>
                  <a:schemeClr val="tx1"/>
                </a:solidFill>
                <a:latin typeface="Arial" panose="020B0604020202020204" pitchFamily="34" charset="0"/>
                <a:cs typeface="Arial" panose="020B0604020202020204" pitchFamily="34" charset="0"/>
              </a:rPr>
              <a:t>Images and archive material used belong to LSE Library, unless otherwise stated. This is an open access resource under the terms of the Creative Commons </a:t>
            </a:r>
            <a:r>
              <a:rPr lang="en-GB" sz="2000" dirty="0">
                <a:solidFill>
                  <a:schemeClr val="tx1"/>
                </a:solidFill>
                <a:latin typeface="Arial" panose="020B0604020202020204" pitchFamily="34" charset="0"/>
                <a:cs typeface="Arial" panose="020B0604020202020204" pitchFamily="34" charset="0"/>
                <a:hlinkClick r:id="" action="ppaction://noaction"/>
              </a:rPr>
              <a:t>Attribution-</a:t>
            </a:r>
            <a:r>
              <a:rPr lang="en-GB" sz="2000" dirty="0" err="1">
                <a:solidFill>
                  <a:schemeClr val="tx1"/>
                </a:solidFill>
                <a:latin typeface="Arial" panose="020B0604020202020204" pitchFamily="34" charset="0"/>
                <a:cs typeface="Arial" panose="020B0604020202020204" pitchFamily="34" charset="0"/>
                <a:hlinkClick r:id="" action="ppaction://noaction"/>
              </a:rPr>
              <a:t>NonCommercial</a:t>
            </a:r>
            <a:r>
              <a:rPr lang="en-GB" sz="2000" dirty="0">
                <a:solidFill>
                  <a:schemeClr val="tx1"/>
                </a:solidFill>
                <a:latin typeface="Arial" panose="020B0604020202020204" pitchFamily="34" charset="0"/>
                <a:cs typeface="Arial" panose="020B0604020202020204" pitchFamily="34" charset="0"/>
                <a:hlinkClick r:id="" action="ppaction://noaction"/>
              </a:rPr>
              <a:t>-</a:t>
            </a:r>
            <a:r>
              <a:rPr lang="en-GB" sz="2000" dirty="0" err="1">
                <a:solidFill>
                  <a:schemeClr val="tx1"/>
                </a:solidFill>
                <a:latin typeface="Arial" panose="020B0604020202020204" pitchFamily="34" charset="0"/>
                <a:cs typeface="Arial" panose="020B0604020202020204" pitchFamily="34" charset="0"/>
                <a:hlinkClick r:id="" action="ppaction://noaction"/>
              </a:rPr>
              <a:t>ShareAlike</a:t>
            </a:r>
            <a:r>
              <a:rPr lang="en-GB" sz="2000" dirty="0">
                <a:solidFill>
                  <a:schemeClr val="tx1"/>
                </a:solidFill>
                <a:latin typeface="Arial" panose="020B0604020202020204" pitchFamily="34" charset="0"/>
                <a:cs typeface="Arial" panose="020B0604020202020204" pitchFamily="34" charset="0"/>
                <a:hlinkClick r:id="" action="ppaction://noaction"/>
              </a:rPr>
              <a:t> 4.0 International </a:t>
            </a:r>
            <a:r>
              <a:rPr lang="en-GB" sz="2000" dirty="0">
                <a:solidFill>
                  <a:schemeClr val="tx1"/>
                </a:solidFill>
                <a:latin typeface="Arial" panose="020B0604020202020204" pitchFamily="34" charset="0"/>
                <a:cs typeface="Arial" panose="020B0604020202020204" pitchFamily="34" charset="0"/>
              </a:rPr>
              <a:t>(CC BY-NC-SA 4.0) License, which permits use, distribution and reproduction in any non-commercial medium, provided the original work is properly cited.</a:t>
            </a:r>
            <a:endParaRPr lang="en-GB" dirty="0">
              <a:solidFill>
                <a:schemeClr val="tx1"/>
              </a:solidFill>
            </a:endParaRPr>
          </a:p>
          <a:p>
            <a:pPr algn="l"/>
            <a:endParaRPr lang="en-GB" sz="2600" dirty="0">
              <a:solidFill>
                <a:schemeClr val="tx1"/>
              </a:solidFill>
              <a:latin typeface="Arial" pitchFamily="34" charset="0"/>
              <a:cs typeface="Arial" pitchFamily="34" charset="0"/>
            </a:endParaRPr>
          </a:p>
          <a:p>
            <a:pPr algn="l"/>
            <a:endParaRPr lang="en-GB" sz="2600" dirty="0">
              <a:solidFill>
                <a:schemeClr val="tx1"/>
              </a:solidFill>
              <a:latin typeface="Arial" pitchFamily="34" charset="0"/>
              <a:cs typeface="Arial" pitchFamily="34" charset="0"/>
            </a:endParaRPr>
          </a:p>
          <a:p>
            <a:pPr algn="l"/>
            <a:endParaRPr lang="en-GB" sz="2600" dirty="0">
              <a:solidFill>
                <a:schemeClr val="tx1"/>
              </a:solidFill>
              <a:latin typeface="Arial" pitchFamily="34" charset="0"/>
              <a:cs typeface="Arial" pitchFamily="34" charset="0"/>
            </a:endParaRPr>
          </a:p>
          <a:p>
            <a:pPr algn="l"/>
            <a:endParaRPr lang="en-GB" sz="2600" dirty="0">
              <a:solidFill>
                <a:schemeClr val="tx1"/>
              </a:solidFill>
              <a:latin typeface="Arial" pitchFamily="34" charset="0"/>
              <a:cs typeface="Arial" pitchFamily="34" charset="0"/>
            </a:endParaRPr>
          </a:p>
          <a:p>
            <a:pPr algn="l"/>
            <a:endParaRPr lang="en-GB" sz="2600" dirty="0">
              <a:solidFill>
                <a:schemeClr val="tx1"/>
              </a:solidFill>
              <a:latin typeface="Arial" pitchFamily="34" charset="0"/>
              <a:cs typeface="Arial" pitchFamily="34" charset="0"/>
            </a:endParaRPr>
          </a:p>
          <a:p>
            <a:pPr algn="l"/>
            <a:endParaRPr lang="en-GB" sz="26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6903" y="5931595"/>
            <a:ext cx="1774017" cy="694740"/>
          </a:xfrm>
          <a:prstGeom prst="rect">
            <a:avLst/>
          </a:prstGeom>
        </p:spPr>
      </p:pic>
    </p:spTree>
    <p:extLst>
      <p:ext uri="{BB962C8B-B14F-4D97-AF65-F5344CB8AC3E}">
        <p14:creationId xmlns:p14="http://schemas.microsoft.com/office/powerpoint/2010/main" val="6133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7556408" y="10"/>
            <a:ext cx="4635591" cy="6857990"/>
          </a:xfrm>
          <a:prstGeom prst="rect">
            <a:avLst/>
          </a:prstGeom>
          <a:effectLst/>
        </p:spPr>
      </p:pic>
      <p:sp>
        <p:nvSpPr>
          <p:cNvPr id="2" name="Title 1"/>
          <p:cNvSpPr>
            <a:spLocks noGrp="1"/>
          </p:cNvSpPr>
          <p:nvPr>
            <p:ph type="title"/>
          </p:nvPr>
        </p:nvSpPr>
        <p:spPr>
          <a:xfrm>
            <a:off x="346842" y="284673"/>
            <a:ext cx="6700940" cy="1337094"/>
          </a:xfrm>
        </p:spPr>
        <p:txBody>
          <a:bodyPr vert="horz" lIns="91440" tIns="45720" rIns="91440" bIns="45720" rtlCol="0" anchor="ctr">
            <a:normAutofit/>
          </a:bodyPr>
          <a:lstStyle/>
          <a:p>
            <a:r>
              <a:rPr lang="en-US" sz="3200" dirty="0">
                <a:latin typeface="Arial" panose="020B0604020202020204" pitchFamily="34" charset="0"/>
                <a:cs typeface="Arial" panose="020B0604020202020204" pitchFamily="34" charset="0"/>
              </a:rPr>
              <a:t>A Report not Law</a:t>
            </a:r>
            <a:r>
              <a:rPr lang="en-US" sz="2800" dirty="0"/>
              <a:t/>
            </a:r>
            <a:br>
              <a:rPr lang="en-US" sz="2800" dirty="0"/>
            </a:br>
            <a:endParaRPr lang="en-US" sz="2800" dirty="0"/>
          </a:p>
        </p:txBody>
      </p:sp>
      <p:sp>
        <p:nvSpPr>
          <p:cNvPr id="3" name="Content Placeholder 2"/>
          <p:cNvSpPr>
            <a:spLocks noGrp="1"/>
          </p:cNvSpPr>
          <p:nvPr>
            <p:ph sz="half" idx="1"/>
          </p:nvPr>
        </p:nvSpPr>
        <p:spPr>
          <a:xfrm>
            <a:off x="422694" y="1371600"/>
            <a:ext cx="6812726" cy="5123794"/>
          </a:xfrm>
        </p:spPr>
        <p:txBody>
          <a:bodyPr vert="horz" lIns="91440" tIns="45720" rIns="91440" bIns="45720" rtlCol="0">
            <a:normAutofit lnSpcReduction="10000"/>
          </a:bodyPr>
          <a:lstStyle/>
          <a:p>
            <a:r>
              <a:rPr lang="en-US" sz="2200" dirty="0">
                <a:latin typeface="Arial" panose="020B0604020202020204" pitchFamily="34" charset="0"/>
                <a:cs typeface="Arial" panose="020B0604020202020204" pitchFamily="34" charset="0"/>
              </a:rPr>
              <a:t>Beveridge’s report was a collection of informed recommendations for the government. It did not mean his proposals would be acted upon by the government.</a:t>
            </a:r>
          </a:p>
          <a:p>
            <a:r>
              <a:rPr lang="en-US" sz="2200" dirty="0">
                <a:latin typeface="Arial" panose="020B0604020202020204" pitchFamily="34" charset="0"/>
                <a:cs typeface="Arial" panose="020B0604020202020204" pitchFamily="34" charset="0"/>
              </a:rPr>
              <a:t>Beveridge was well known and used popular methods to talk to the public about his ideas, through radio broadcasts and writing for the popular press.</a:t>
            </a:r>
          </a:p>
          <a:p>
            <a:r>
              <a:rPr lang="en-US" sz="2200" dirty="0">
                <a:latin typeface="Arial" panose="020B0604020202020204" pitchFamily="34" charset="0"/>
                <a:cs typeface="Arial" panose="020B0604020202020204" pitchFamily="34" charset="0"/>
              </a:rPr>
              <a:t>In a radio broadcast, only days after the report is published, Beveridge explains his radical plans for economic and social reform in post-war Britain. He argued we need ‘the abolition of want before the enjoyment of comfort’. </a:t>
            </a:r>
          </a:p>
          <a:p>
            <a:r>
              <a:rPr lang="en-US" sz="2200" dirty="0">
                <a:latin typeface="Arial" panose="020B0604020202020204" pitchFamily="34" charset="0"/>
                <a:cs typeface="Arial" panose="020B0604020202020204" pitchFamily="34" charset="0"/>
              </a:rPr>
              <a:t>It was broadcast on 2 December 1942 by the BBC in 22 different languages.</a:t>
            </a:r>
          </a:p>
          <a:p>
            <a:pPr marL="0" indent="0">
              <a:buNone/>
            </a:pPr>
            <a:r>
              <a:rPr lang="en-US" sz="2000" dirty="0">
                <a:hlinkClick r:id="rId3"/>
              </a:rPr>
              <a:t>http://www.bbc.co.uk/archive/nhs/5139.shtml</a:t>
            </a:r>
            <a:r>
              <a:rPr lang="en-US" sz="2000" dirty="0"/>
              <a:t> </a:t>
            </a:r>
          </a:p>
        </p:txBody>
      </p:sp>
    </p:spTree>
    <p:extLst>
      <p:ext uri="{BB962C8B-B14F-4D97-AF65-F5344CB8AC3E}">
        <p14:creationId xmlns:p14="http://schemas.microsoft.com/office/powerpoint/2010/main" val="222567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10515600" cy="1016209"/>
          </a:xfrm>
        </p:spPr>
        <p:txBody>
          <a:bodyPr>
            <a:normAutofit/>
          </a:bodyPr>
          <a:lstStyle/>
          <a:p>
            <a:r>
              <a:rPr lang="en-US" sz="3600" dirty="0">
                <a:solidFill>
                  <a:srgbClr val="FF0000"/>
                </a:solidFill>
                <a:latin typeface="Arial" panose="020B0604020202020204" pitchFamily="34" charset="0"/>
                <a:cs typeface="Arial" panose="020B0604020202020204" pitchFamily="34" charset="0"/>
              </a:rPr>
              <a:t>‘A Time for Revolutions’</a:t>
            </a:r>
          </a:p>
        </p:txBody>
      </p:sp>
      <p:sp>
        <p:nvSpPr>
          <p:cNvPr id="6" name="Text Placeholder 5"/>
          <p:cNvSpPr>
            <a:spLocks noGrp="1"/>
          </p:cNvSpPr>
          <p:nvPr>
            <p:ph type="body" idx="1"/>
          </p:nvPr>
        </p:nvSpPr>
        <p:spPr>
          <a:xfrm>
            <a:off x="831850" y="3183148"/>
            <a:ext cx="10515600" cy="629728"/>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The reaction and reception of the Beveridge Report</a:t>
            </a:r>
          </a:p>
        </p:txBody>
      </p:sp>
    </p:spTree>
    <p:extLst>
      <p:ext uri="{BB962C8B-B14F-4D97-AF65-F5344CB8AC3E}">
        <p14:creationId xmlns:p14="http://schemas.microsoft.com/office/powerpoint/2010/main" val="137072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5" y="365126"/>
            <a:ext cx="6195254" cy="1144498"/>
          </a:xfrm>
        </p:spPr>
        <p:txBody>
          <a:bodyPr>
            <a:normAutofit fontScale="90000"/>
          </a:bodyPr>
          <a:lstStyle/>
          <a:p>
            <a:r>
              <a:rPr lang="en-GB" sz="3600" dirty="0">
                <a:latin typeface="Arial" panose="020B0604020202020204" pitchFamily="34" charset="0"/>
                <a:cs typeface="Arial" panose="020B0604020202020204" pitchFamily="34" charset="0"/>
              </a:rPr>
              <a:t>Public Reaction</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472965" y="1621766"/>
            <a:ext cx="5384371" cy="4810565"/>
          </a:xfrm>
        </p:spPr>
        <p:txBody>
          <a:bodyPr>
            <a:normAutofit/>
          </a:bodyPr>
          <a:lstStyle/>
          <a:p>
            <a:pPr marL="0" indent="0">
              <a:buNone/>
            </a:pPr>
            <a:r>
              <a:rPr lang="en-GB" sz="2400" dirty="0">
                <a:latin typeface="Arial" panose="020B0604020202020204" pitchFamily="34" charset="0"/>
                <a:cs typeface="Arial" panose="020B0604020202020204" pitchFamily="34" charset="0"/>
              </a:rPr>
              <a:t>Over 630,000 copies of the report were sold – a very high number for a government document.</a:t>
            </a:r>
          </a:p>
          <a:p>
            <a:pPr marL="0" indent="0">
              <a:buNone/>
            </a:pPr>
            <a:r>
              <a:rPr lang="en-GB" sz="2400" dirty="0">
                <a:latin typeface="Arial" panose="020B0604020202020204" pitchFamily="34" charset="0"/>
                <a:cs typeface="Arial" panose="020B0604020202020204" pitchFamily="34" charset="0"/>
              </a:rPr>
              <a:t>Copies of it were given to men and women serving in the armed forces.</a:t>
            </a:r>
          </a:p>
          <a:p>
            <a:pPr marL="0" indent="0">
              <a:buNone/>
            </a:pPr>
            <a:r>
              <a:rPr lang="en-GB" sz="2400" dirty="0">
                <a:latin typeface="Arial" panose="020B0604020202020204" pitchFamily="34" charset="0"/>
                <a:cs typeface="Arial" panose="020B0604020202020204" pitchFamily="34" charset="0"/>
              </a:rPr>
              <a:t>Beveridge also received letters, even poems, of support from members of the public. </a:t>
            </a:r>
          </a:p>
          <a:p>
            <a:pPr marL="0" indent="0">
              <a:buNone/>
            </a:pPr>
            <a:r>
              <a:rPr lang="en-GB" sz="2400" dirty="0">
                <a:latin typeface="Arial" panose="020B0604020202020204" pitchFamily="34" charset="0"/>
                <a:cs typeface="Arial" panose="020B0604020202020204" pitchFamily="34" charset="0"/>
              </a:rPr>
              <a:t>Many were grateful that the report argued that the ‘hungry thirties’ of mass unemployment, the Means Test and divisions of wealth and poverty should not happen again. </a:t>
            </a:r>
          </a:p>
        </p:txBody>
      </p:sp>
      <p:sp>
        <p:nvSpPr>
          <p:cNvPr id="7" name="Text Placeholder 6"/>
          <p:cNvSpPr>
            <a:spLocks noGrp="1"/>
          </p:cNvSpPr>
          <p:nvPr>
            <p:ph type="body" sz="quarter" idx="3"/>
          </p:nvPr>
        </p:nvSpPr>
        <p:spPr>
          <a:xfrm>
            <a:off x="6105415" y="741363"/>
            <a:ext cx="5750035" cy="1276350"/>
          </a:xfrm>
        </p:spPr>
        <p:txBody>
          <a:bodyPr>
            <a:normAutofit/>
          </a:bodyPr>
          <a:lstStyle/>
          <a:p>
            <a:r>
              <a:rPr lang="en-GB" sz="2000" dirty="0">
                <a:latin typeface="Arial" panose="020B0604020202020204" pitchFamily="34" charset="0"/>
                <a:cs typeface="Arial" panose="020B0604020202020204" pitchFamily="34" charset="0"/>
              </a:rPr>
              <a:t>Image: Telegram from Buckingham Palace (King George VI) to Sir William Beveridge, 1942.</a:t>
            </a:r>
          </a:p>
          <a:p>
            <a:endParaRPr lang="en-GB" sz="2000" dirty="0">
              <a:latin typeface="Arial" panose="020B0604020202020204" pitchFamily="34" charset="0"/>
              <a:cs typeface="Arial" panose="020B0604020202020204" pitchFamily="34" charset="0"/>
            </a:endParaRPr>
          </a:p>
        </p:txBody>
      </p:sp>
      <p:pic>
        <p:nvPicPr>
          <p:cNvPr id="4" name="Picture 4" descr="Telegram.jpg">
            <a:extLst>
              <a:ext uri="{FF2B5EF4-FFF2-40B4-BE49-F238E27FC236}">
                <a16:creationId xmlns:a16="http://schemas.microsoft.com/office/drawing/2014/main" xmlns="" id="{8D9FF712-3E39-4656-BBC5-62703D465C74}"/>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6163494" y="1971675"/>
            <a:ext cx="5693809" cy="3743300"/>
          </a:xfrm>
          <a:prstGeom prst="rect">
            <a:avLst/>
          </a:prstGeom>
        </p:spPr>
      </p:pic>
    </p:spTree>
    <p:extLst>
      <p:ext uri="{BB962C8B-B14F-4D97-AF65-F5344CB8AC3E}">
        <p14:creationId xmlns:p14="http://schemas.microsoft.com/office/powerpoint/2010/main" val="179913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577970"/>
            <a:ext cx="4456831" cy="772933"/>
          </a:xfrm>
        </p:spPr>
        <p:txBody>
          <a:bodyPr>
            <a:normAutofit/>
          </a:bodyPr>
          <a:lstStyle/>
          <a:p>
            <a:r>
              <a:rPr lang="en-GB" dirty="0">
                <a:latin typeface="Arial" panose="020B0604020202020204" pitchFamily="34" charset="0"/>
                <a:cs typeface="Arial" panose="020B0604020202020204" pitchFamily="34" charset="0"/>
              </a:rPr>
              <a:t>Public Impact: </a:t>
            </a:r>
            <a:r>
              <a:rPr lang="en-GB" b="1" dirty="0">
                <a:latin typeface="Arial" panose="020B0604020202020204" pitchFamily="34" charset="0"/>
                <a:cs typeface="Arial" panose="020B0604020202020204" pitchFamily="34" charset="0"/>
              </a:rPr>
              <a:t>Opinion</a:t>
            </a:r>
          </a:p>
        </p:txBody>
      </p:sp>
      <p:sp>
        <p:nvSpPr>
          <p:cNvPr id="4" name="Text Placeholder 3"/>
          <p:cNvSpPr>
            <a:spLocks noGrp="1"/>
          </p:cNvSpPr>
          <p:nvPr>
            <p:ph type="body" sz="half" idx="2"/>
          </p:nvPr>
        </p:nvSpPr>
        <p:spPr>
          <a:xfrm>
            <a:off x="839787" y="1768415"/>
            <a:ext cx="5961063" cy="4327586"/>
          </a:xfrm>
        </p:spPr>
        <p:txBody>
          <a:bodyPr>
            <a:noAutofit/>
          </a:bodyPr>
          <a:lstStyle/>
          <a:p>
            <a:r>
              <a:rPr lang="en-GB" sz="2000" dirty="0">
                <a:latin typeface="Arial" panose="020B0604020202020204" pitchFamily="34" charset="0"/>
                <a:cs typeface="Arial" panose="020B0604020202020204" pitchFamily="34" charset="0"/>
              </a:rPr>
              <a:t>Beveridge’s recommendations for free medical treatment of every kind for everybody as well as social security benefits and state pension provision would ensure the ‘hungry thirties’ could not happen again.</a:t>
            </a:r>
          </a:p>
          <a:p>
            <a:r>
              <a:rPr lang="en-GB" sz="2000" dirty="0">
                <a:latin typeface="Arial" panose="020B0604020202020204" pitchFamily="34" charset="0"/>
                <a:cs typeface="Arial" panose="020B0604020202020204" pitchFamily="34" charset="0"/>
              </a:rPr>
              <a:t>Recap notes: </a:t>
            </a:r>
          </a:p>
          <a:p>
            <a:r>
              <a:rPr lang="en-GB" sz="2000" dirty="0">
                <a:latin typeface="Arial" panose="020B0604020202020204" pitchFamily="34" charset="0"/>
                <a:cs typeface="Arial" panose="020B0604020202020204" pitchFamily="34" charset="0"/>
              </a:rPr>
              <a:t>The ‘total war’ of the Second World War meant that people at home were affected by the conflict through bombs, food rationing and war work. Different social groups of people mixed together more than previously.</a:t>
            </a:r>
          </a:p>
          <a:p>
            <a:r>
              <a:rPr lang="en-GB" sz="2000" b="1" dirty="0">
                <a:latin typeface="Arial" panose="020B0604020202020204" pitchFamily="34" charset="0"/>
                <a:cs typeface="Arial" panose="020B0604020202020204" pitchFamily="34" charset="0"/>
              </a:rPr>
              <a:t>Look at the chart</a:t>
            </a:r>
          </a:p>
          <a:p>
            <a:r>
              <a:rPr lang="en-GB" sz="2000" b="1" dirty="0">
                <a:latin typeface="Arial" panose="020B0604020202020204" pitchFamily="34" charset="0"/>
                <a:cs typeface="Arial" panose="020B0604020202020204" pitchFamily="34" charset="0"/>
              </a:rPr>
              <a:t>What is the public reaction to the Beveridge Report? Why do you think that is?</a:t>
            </a:r>
          </a:p>
          <a:p>
            <a:r>
              <a:rPr lang="en-GB" sz="2000" b="1" dirty="0">
                <a:latin typeface="Arial" panose="020B0604020202020204" pitchFamily="34" charset="0"/>
                <a:cs typeface="Arial" panose="020B0604020202020204" pitchFamily="34" charset="0"/>
              </a:rPr>
              <a:t>What would your reaction be?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4758030"/>
              </p:ext>
            </p:extLst>
          </p:nvPr>
        </p:nvGraphicFramePr>
        <p:xfrm>
          <a:off x="6800850" y="1071563"/>
          <a:ext cx="4386263" cy="5441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557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7382" y="457200"/>
            <a:ext cx="4549136" cy="1600200"/>
          </a:xfrm>
        </p:spPr>
        <p:txBody>
          <a:bodyPr/>
          <a:lstStyle/>
          <a:p>
            <a:r>
              <a:rPr lang="en-US" dirty="0">
                <a:latin typeface="Arial" panose="020B0604020202020204" pitchFamily="34" charset="0"/>
                <a:cs typeface="Arial" panose="020B0604020202020204" pitchFamily="34" charset="0"/>
              </a:rPr>
              <a:t>Beveridge Report: Public Reaction – </a:t>
            </a:r>
            <a:r>
              <a:rPr lang="en-US" b="1" dirty="0">
                <a:latin typeface="Arial" panose="020B0604020202020204" pitchFamily="34" charset="0"/>
                <a:cs typeface="Arial" panose="020B0604020202020204" pitchFamily="34" charset="0"/>
              </a:rPr>
              <a:t>Evidence</a:t>
            </a:r>
          </a:p>
        </p:txBody>
      </p:sp>
      <p:sp>
        <p:nvSpPr>
          <p:cNvPr id="2" name="Content Placeholder 1"/>
          <p:cNvSpPr>
            <a:spLocks noGrp="1"/>
          </p:cNvSpPr>
          <p:nvPr>
            <p:ph idx="1"/>
          </p:nvPr>
        </p:nvSpPr>
        <p:spPr>
          <a:xfrm>
            <a:off x="5588000" y="457201"/>
            <a:ext cx="6314966" cy="5915892"/>
          </a:xfrm>
        </p:spPr>
        <p:txBody>
          <a:bodyPr>
            <a:normAutofit fontScale="92500"/>
          </a:bodyPr>
          <a:lstStyle/>
          <a:p>
            <a:pPr marL="0" indent="0">
              <a:buNone/>
            </a:pPr>
            <a:r>
              <a:rPr lang="en-GB" dirty="0">
                <a:latin typeface="Arial" panose="020B0604020202020204" pitchFamily="34" charset="0"/>
                <a:cs typeface="Arial" panose="020B0604020202020204" pitchFamily="34" charset="0"/>
              </a:rPr>
              <a:t>At last, there is A Saint on Earth. An angel he would be if only he could have his Will and make the Commons pass the Bill.</a:t>
            </a:r>
          </a:p>
          <a:p>
            <a:pPr marL="0" indent="0">
              <a:buNone/>
            </a:pPr>
            <a:r>
              <a:rPr lang="en-GB" dirty="0">
                <a:latin typeface="Arial" panose="020B0604020202020204" pitchFamily="34" charset="0"/>
                <a:cs typeface="Arial" panose="020B0604020202020204" pitchFamily="34" charset="0"/>
              </a:rPr>
              <a:t>[. . .]</a:t>
            </a:r>
          </a:p>
          <a:p>
            <a:pPr marL="0" indent="0">
              <a:buNone/>
            </a:pPr>
            <a:r>
              <a:rPr lang="en-GB" dirty="0">
                <a:latin typeface="Arial" panose="020B0604020202020204" pitchFamily="34" charset="0"/>
                <a:cs typeface="Arial" panose="020B0604020202020204" pitchFamily="34" charset="0"/>
              </a:rPr>
              <a:t>And to the Boys that’s gone to fight, that they should see a shining light, when Poverty and Want no more shall ever reign on Britain’s Shores.</a:t>
            </a:r>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From a poem ‘Memories of Sir William Beveridge’ by Albert E. Opie</a:t>
            </a:r>
          </a:p>
          <a:p>
            <a:pPr marL="0" indent="0">
              <a:buNone/>
            </a:pPr>
            <a:r>
              <a:rPr lang="en-GB" sz="2800" dirty="0">
                <a:latin typeface="Arial" panose="020B0604020202020204" pitchFamily="34" charset="0"/>
                <a:cs typeface="Arial" panose="020B0604020202020204" pitchFamily="34" charset="0"/>
              </a:rPr>
              <a:t>LSE Beveridge Collection</a:t>
            </a:r>
          </a:p>
        </p:txBody>
      </p:sp>
      <p:sp>
        <p:nvSpPr>
          <p:cNvPr id="9" name="Text Placeholder 8"/>
          <p:cNvSpPr>
            <a:spLocks noGrp="1"/>
          </p:cNvSpPr>
          <p:nvPr>
            <p:ph type="body" sz="half" idx="2"/>
          </p:nvPr>
        </p:nvSpPr>
        <p:spPr>
          <a:xfrm>
            <a:off x="757381" y="2057399"/>
            <a:ext cx="4549137" cy="4583243"/>
          </a:xfrm>
        </p:spPr>
        <p:txBody>
          <a:bodyPr>
            <a:normAutofit lnSpcReduction="10000"/>
          </a:bodyPr>
          <a:lstStyle/>
          <a:p>
            <a:r>
              <a:rPr lang="en-GB" sz="2000" dirty="0">
                <a:latin typeface="Arial" panose="020B0604020202020204" pitchFamily="34" charset="0"/>
                <a:cs typeface="Arial" panose="020B0604020202020204" pitchFamily="34" charset="0"/>
              </a:rPr>
              <a:t>This poem was sent to William Beveridge by an ‘Old Age Pensioner’ to wish him success.</a:t>
            </a:r>
          </a:p>
          <a:p>
            <a:r>
              <a:rPr lang="en-GB" sz="2000" dirty="0">
                <a:latin typeface="Arial" panose="020B0604020202020204" pitchFamily="34" charset="0"/>
                <a:cs typeface="Arial" panose="020B0604020202020204" pitchFamily="34" charset="0"/>
              </a:rPr>
              <a:t>N.B. The ‘Commons’ refers to MPs making the recommendations in the report law. </a:t>
            </a:r>
          </a:p>
          <a:p>
            <a:r>
              <a:rPr lang="en-US" sz="2000" b="1" dirty="0">
                <a:latin typeface="Arial" panose="020B0604020202020204" pitchFamily="34" charset="0"/>
                <a:cs typeface="Arial" panose="020B0604020202020204" pitchFamily="34" charset="0"/>
              </a:rPr>
              <a:t>Read the poem: </a:t>
            </a:r>
          </a:p>
          <a:p>
            <a:pPr marL="342900" indent="-342900">
              <a:buFont typeface="Arial" charset="0"/>
              <a:buChar char="•"/>
            </a:pPr>
            <a:r>
              <a:rPr lang="en-US" sz="2000" b="1" dirty="0">
                <a:latin typeface="Arial" panose="020B0604020202020204" pitchFamily="34" charset="0"/>
                <a:cs typeface="Arial" panose="020B0604020202020204" pitchFamily="34" charset="0"/>
              </a:rPr>
              <a:t>Why do you think Albert E. Opie would write this poem?</a:t>
            </a:r>
          </a:p>
          <a:p>
            <a:pPr marL="342900" indent="-342900">
              <a:buFont typeface="Arial" charset="0"/>
              <a:buChar char="•"/>
            </a:pPr>
            <a:r>
              <a:rPr lang="en-US" sz="2000" b="1" dirty="0">
                <a:latin typeface="Arial" panose="020B0604020202020204" pitchFamily="34" charset="0"/>
                <a:cs typeface="Arial" panose="020B0604020202020204" pitchFamily="34" charset="0"/>
              </a:rPr>
              <a:t>Who is Opie referring to by the ‘Boys’? Why is it important for them that ‘Poverty’ and ‘Want’ should not reign? </a:t>
            </a:r>
          </a:p>
          <a:p>
            <a:pPr marL="342900" indent="-342900">
              <a:buFont typeface="Arial" charset="0"/>
              <a:buChar char="•"/>
            </a:pPr>
            <a:r>
              <a:rPr lang="en-US" sz="2000" b="1" dirty="0">
                <a:latin typeface="Arial" panose="020B0604020202020204" pitchFamily="34" charset="0"/>
                <a:cs typeface="Arial" panose="020B0604020202020204" pitchFamily="34" charset="0"/>
              </a:rPr>
              <a:t>Want is one of the ‘Five Giants’. What does it mean?</a:t>
            </a:r>
          </a:p>
        </p:txBody>
      </p:sp>
    </p:spTree>
    <p:extLst>
      <p:ext uri="{BB962C8B-B14F-4D97-AF65-F5344CB8AC3E}">
        <p14:creationId xmlns:p14="http://schemas.microsoft.com/office/powerpoint/2010/main" val="378206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anose="020B0604020202020204" pitchFamily="34" charset="0"/>
                <a:cs typeface="Arial" panose="020B0604020202020204" pitchFamily="34" charset="0"/>
              </a:rPr>
              <a:t>Social Security from ‘Cradle to Grave’</a:t>
            </a:r>
          </a:p>
        </p:txBody>
      </p:sp>
      <p:sp>
        <p:nvSpPr>
          <p:cNvPr id="5" name="Content Placeholder 4"/>
          <p:cNvSpPr>
            <a:spLocks noGrp="1"/>
          </p:cNvSpPr>
          <p:nvPr>
            <p:ph idx="1"/>
          </p:nvPr>
        </p:nvSpPr>
        <p:spPr>
          <a:xfrm>
            <a:off x="5244861" y="759124"/>
            <a:ext cx="6556076" cy="5443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In March 1943 Prime Minister Winston Churchill gave a radio broadcast on the Beveridge Report. He said he accepted a system of: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	‘social insurance and security 	from the “cradle to the grave” 	for every class of citizen.’</a:t>
            </a:r>
          </a:p>
          <a:p>
            <a:pPr marL="0" marR="0" lvl="0" indent="0" defTabSz="914400" eaLnBrk="1" fontAlgn="auto" latinLnBrk="0" hangingPunct="1">
              <a:lnSpc>
                <a:spcPct val="100000"/>
              </a:lnSpc>
              <a:spcBef>
                <a:spcPts val="0"/>
              </a:spcBef>
              <a:spcAft>
                <a:spcPts val="0"/>
              </a:spcAft>
              <a:buClrTx/>
              <a:buSzTx/>
              <a:buFontTx/>
              <a:buNone/>
              <a:tabLst/>
              <a:defRPr/>
            </a:pPr>
            <a:endParaRPr lang="en-US" sz="280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There were, however, political divisions in the wartime government about how this should happen.</a:t>
            </a:r>
          </a:p>
        </p:txBody>
      </p:sp>
      <p:sp>
        <p:nvSpPr>
          <p:cNvPr id="6" name="Text Placeholder 5"/>
          <p:cNvSpPr>
            <a:spLocks noGrp="1"/>
          </p:cNvSpPr>
          <p:nvPr>
            <p:ph type="body" sz="half" idx="2"/>
          </p:nvPr>
        </p:nvSpPr>
        <p:spPr>
          <a:xfrm>
            <a:off x="866776" y="2336800"/>
            <a:ext cx="3780175" cy="3269520"/>
          </a:xfrm>
        </p:spPr>
        <p:txBody>
          <a:bodyPr>
            <a:normAutofit lnSpcReduction="10000"/>
          </a:bodyPr>
          <a:lstStyle/>
          <a:p>
            <a:r>
              <a:rPr lang="en-US" sz="2000" dirty="0">
                <a:latin typeface="Arial" panose="020B0604020202020204" pitchFamily="34" charset="0"/>
                <a:cs typeface="Arial" panose="020B0604020202020204" pitchFamily="34" charset="0"/>
              </a:rPr>
              <a:t>Welfare State</a:t>
            </a:r>
          </a:p>
          <a:p>
            <a:r>
              <a:rPr lang="en-US" sz="2000" dirty="0">
                <a:latin typeface="Arial" panose="020B0604020202020204" pitchFamily="34" charset="0"/>
                <a:cs typeface="Arial" panose="020B0604020202020204" pitchFamily="34" charset="0"/>
              </a:rPr>
              <a:t>The term ‘Welfare State’ describes a system of state support with contributions from people that work to look after the welfare of a nation and its people. </a:t>
            </a:r>
          </a:p>
          <a:p>
            <a:r>
              <a:rPr lang="en-US" sz="2000" dirty="0">
                <a:latin typeface="Arial" panose="020B0604020202020204" pitchFamily="34" charset="0"/>
                <a:cs typeface="Arial" panose="020B0604020202020204" pitchFamily="34" charset="0"/>
              </a:rPr>
              <a:t>This system is sometimes called social security.</a:t>
            </a:r>
          </a:p>
          <a:p>
            <a:r>
              <a:rPr lang="en-US" sz="2000" dirty="0">
                <a:latin typeface="Arial" panose="020B0604020202020204" pitchFamily="34" charset="0"/>
                <a:cs typeface="Arial" panose="020B0604020202020204" pitchFamily="34" charset="0"/>
              </a:rPr>
              <a:t>‘Cradle to grave’ means from birth (and before) to death.</a:t>
            </a:r>
          </a:p>
        </p:txBody>
      </p:sp>
      <p:sp>
        <p:nvSpPr>
          <p:cNvPr id="2" name="Rectangle 1"/>
          <p:cNvSpPr/>
          <p:nvPr/>
        </p:nvSpPr>
        <p:spPr>
          <a:xfrm>
            <a:off x="839788" y="2251493"/>
            <a:ext cx="3807163" cy="3354827"/>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0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solidFill>
                  <a:srgbClr val="FF0000"/>
                </a:solidFill>
                <a:latin typeface="Arial" panose="020B0604020202020204" pitchFamily="34" charset="0"/>
                <a:cs typeface="Arial" panose="020B0604020202020204" pitchFamily="34" charset="0"/>
              </a:rPr>
              <a:t>Aftermath: The National Health Service</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46090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5920531" cy="1131757"/>
          </a:xfrm>
        </p:spPr>
        <p:txBody>
          <a:bodyPr/>
          <a:lstStyle/>
          <a:p>
            <a:r>
              <a:rPr lang="en-US" dirty="0">
                <a:latin typeface="Arial" panose="020B0604020202020204" pitchFamily="34" charset="0"/>
                <a:cs typeface="Arial" panose="020B0604020202020204" pitchFamily="34" charset="0"/>
              </a:rPr>
              <a:t>The 1945 General Election</a:t>
            </a:r>
          </a:p>
        </p:txBody>
      </p:sp>
      <p:sp>
        <p:nvSpPr>
          <p:cNvPr id="4" name="Text Placeholder 3"/>
          <p:cNvSpPr>
            <a:spLocks noGrp="1"/>
          </p:cNvSpPr>
          <p:nvPr>
            <p:ph type="body" sz="half" idx="2"/>
          </p:nvPr>
        </p:nvSpPr>
        <p:spPr>
          <a:xfrm>
            <a:off x="839788" y="1754187"/>
            <a:ext cx="6346016" cy="4766303"/>
          </a:xfrm>
        </p:spPr>
        <p:txBody>
          <a:bodyPr vert="horz" lIns="91440" tIns="45720" rIns="91440" bIns="45720" rtlCol="0" anchor="t">
            <a:no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Party agreed with the main recommendations of the Beveridge Report.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also thought the State should provide full benefits and free healthcare.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Conservative Party agreed that parts of the system should change.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An election was held after the Second World War in July 1945.</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This page from an election manifesto for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candidate H. T. Langdon shows him using his support for the Beveridge report to win votes.</a:t>
            </a:r>
          </a:p>
          <a:p>
            <a:pPr marL="342900" indent="-342900">
              <a:buFont typeface="Arial" panose="020B0604020202020204" pitchFamily="34" charset="0"/>
              <a:buChar char="•"/>
            </a:pP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won a huge victory in the election and formed a government.</a:t>
            </a:r>
          </a:p>
        </p:txBody>
      </p:sp>
      <p:pic>
        <p:nvPicPr>
          <p:cNvPr id="9" name="Picture 9" descr="COLL MISC 0723.H.jpg">
            <a:extLst>
              <a:ext uri="{FF2B5EF4-FFF2-40B4-BE49-F238E27FC236}">
                <a16:creationId xmlns:a16="http://schemas.microsoft.com/office/drawing/2014/main" xmlns="" id="{609BD335-66CC-453A-B23A-564DAD4170D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651273" y="190500"/>
            <a:ext cx="3831199" cy="6329991"/>
          </a:xfrm>
          <a:prstGeom prst="rect">
            <a:avLst/>
          </a:prstGeom>
        </p:spPr>
      </p:pic>
    </p:spTree>
    <p:extLst>
      <p:ext uri="{BB962C8B-B14F-4D97-AF65-F5344CB8AC3E}">
        <p14:creationId xmlns:p14="http://schemas.microsoft.com/office/powerpoint/2010/main" val="13846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6" y="457200"/>
            <a:ext cx="5401266" cy="1138687"/>
          </a:xfrm>
        </p:spPr>
        <p:txBody>
          <a:bodyPr/>
          <a:lstStyle/>
          <a:p>
            <a:r>
              <a:rPr lang="en-US" dirty="0">
                <a:latin typeface="Arial" panose="020B0604020202020204" pitchFamily="34" charset="0"/>
                <a:cs typeface="Arial" panose="020B0604020202020204" pitchFamily="34" charset="0"/>
              </a:rPr>
              <a:t>The National Health Service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6462622"/>
              </p:ext>
            </p:extLst>
          </p:nvPr>
        </p:nvGraphicFramePr>
        <p:xfrm>
          <a:off x="6250897" y="929391"/>
          <a:ext cx="5501391" cy="490149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464696" y="1794294"/>
            <a:ext cx="5401266" cy="4735901"/>
          </a:xfrm>
        </p:spPr>
        <p:txBody>
          <a:bodyPr>
            <a:noAutofit/>
          </a:bodyPr>
          <a:lstStyle/>
          <a:p>
            <a:r>
              <a:rPr lang="en-US" sz="2000" dirty="0">
                <a:latin typeface="Arial" panose="020B0604020202020204" pitchFamily="34" charset="0"/>
                <a:cs typeface="Arial" panose="020B0604020202020204" pitchFamily="34" charset="0"/>
              </a:rPr>
              <a:t>The </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Government introduced the laws and infrastructure needed for social security and the National Health Service (NHS):</a:t>
            </a:r>
          </a:p>
          <a:p>
            <a:r>
              <a:rPr lang="en-US" sz="2000" dirty="0">
                <a:latin typeface="Arial" panose="020B0604020202020204" pitchFamily="34" charset="0"/>
                <a:cs typeface="Arial" panose="020B0604020202020204" pitchFamily="34" charset="0"/>
              </a:rPr>
              <a:t>1944 Education Act (under wartime coalition)</a:t>
            </a:r>
          </a:p>
          <a:p>
            <a:r>
              <a:rPr lang="en-US" sz="2000" dirty="0">
                <a:latin typeface="Arial" panose="020B0604020202020204" pitchFamily="34" charset="0"/>
                <a:cs typeface="Arial" panose="020B0604020202020204" pitchFamily="34" charset="0"/>
              </a:rPr>
              <a:t>1945 Family Allowances Act</a:t>
            </a:r>
          </a:p>
          <a:p>
            <a:r>
              <a:rPr lang="en-US" sz="2000" dirty="0">
                <a:latin typeface="Arial" panose="020B0604020202020204" pitchFamily="34" charset="0"/>
                <a:cs typeface="Arial" panose="020B0604020202020204" pitchFamily="34" charset="0"/>
              </a:rPr>
              <a:t>1946 National Insurance Act and National Health Services Act</a:t>
            </a:r>
          </a:p>
          <a:p>
            <a:r>
              <a:rPr lang="en-US" sz="2000" dirty="0">
                <a:latin typeface="Arial" panose="020B0604020202020204" pitchFamily="34" charset="0"/>
                <a:cs typeface="Arial" panose="020B0604020202020204" pitchFamily="34" charset="0"/>
              </a:rPr>
              <a:t>5 July 1948 National Health Service begins</a:t>
            </a:r>
          </a:p>
          <a:p>
            <a:r>
              <a:rPr lang="en-US" sz="2000" dirty="0">
                <a:latin typeface="Arial" panose="020B0604020202020204" pitchFamily="34" charset="0"/>
                <a:cs typeface="Arial" panose="020B0604020202020204" pitchFamily="34" charset="0"/>
              </a:rPr>
              <a:t>A process of nationalizing industry also began, i.e. state control of industries such as the railways rather than private ownership.</a:t>
            </a:r>
          </a:p>
          <a:p>
            <a:r>
              <a:rPr lang="en-US" sz="2000" dirty="0">
                <a:latin typeface="Arial" panose="020B0604020202020204" pitchFamily="34" charset="0"/>
                <a:cs typeface="Arial" panose="020B0604020202020204" pitchFamily="34" charset="0"/>
              </a:rPr>
              <a:t>There was increase in government spending on social welfare. The figures are from the Central Statistics Office.</a:t>
            </a:r>
          </a:p>
        </p:txBody>
      </p:sp>
    </p:spTree>
    <p:extLst>
      <p:ext uri="{BB962C8B-B14F-4D97-AF65-F5344CB8AC3E}">
        <p14:creationId xmlns:p14="http://schemas.microsoft.com/office/powerpoint/2010/main" val="11765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The Beveridge Report and the Creation of the Welfare State (1941-1948)</a:t>
            </a:r>
          </a:p>
        </p:txBody>
      </p:sp>
      <p:sp>
        <p:nvSpPr>
          <p:cNvPr id="3" name="Content Placeholder 2"/>
          <p:cNvSpPr>
            <a:spLocks noGrp="1"/>
          </p:cNvSpPr>
          <p:nvPr>
            <p:ph idx="1"/>
          </p:nvPr>
        </p:nvSpPr>
        <p:spPr/>
        <p:txBody>
          <a:bodyPr>
            <a:normAutofit/>
          </a:bodyPr>
          <a:lstStyle/>
          <a:p>
            <a:pPr marL="0" indent="0" fontAlgn="base">
              <a:buNone/>
            </a:pPr>
            <a:r>
              <a:rPr lang="en-GB" dirty="0">
                <a:latin typeface="Arial" panose="020B0604020202020204" pitchFamily="34" charset="0"/>
                <a:cs typeface="Arial" panose="020B0604020202020204" pitchFamily="34" charset="0"/>
              </a:rPr>
              <a:t>We will learn about:</a:t>
            </a:r>
          </a:p>
          <a:p>
            <a:pPr marL="457200" indent="-457200" fontAlgn="base">
              <a:buFont typeface="Arial" panose="020B0604020202020204" pitchFamily="34" charset="0"/>
              <a:buChar char="•"/>
            </a:pPr>
            <a:r>
              <a:rPr lang="en-GB" dirty="0">
                <a:latin typeface="Arial" panose="020B0604020202020204" pitchFamily="34" charset="0"/>
                <a:cs typeface="Arial" panose="020B0604020202020204" pitchFamily="34" charset="0"/>
              </a:rPr>
              <a:t>the Beveridge Report and its impact</a:t>
            </a:r>
          </a:p>
          <a:p>
            <a:pPr marL="457200" indent="-457200" fontAlgn="base">
              <a:buFont typeface="Arial" panose="020B0604020202020204" pitchFamily="34" charset="0"/>
              <a:buChar char="•"/>
            </a:pPr>
            <a:r>
              <a:rPr lang="en-GB" dirty="0">
                <a:latin typeface="Arial" panose="020B0604020202020204" pitchFamily="34" charset="0"/>
                <a:cs typeface="Arial" panose="020B0604020202020204" pitchFamily="34" charset="0"/>
              </a:rPr>
              <a:t>what is meant by the welfare state and social security </a:t>
            </a:r>
          </a:p>
          <a:p>
            <a:pPr marL="457200" indent="-457200" fontAlgn="base">
              <a:buFont typeface="Arial" panose="020B0604020202020204" pitchFamily="34" charset="0"/>
              <a:buChar char="•"/>
            </a:pPr>
            <a:r>
              <a:rPr lang="en-GB" dirty="0">
                <a:latin typeface="Arial" panose="020B0604020202020204" pitchFamily="34" charset="0"/>
                <a:cs typeface="Arial" panose="020B0604020202020204" pitchFamily="34" charset="0"/>
              </a:rPr>
              <a:t>the results of the General Election in 1945 </a:t>
            </a:r>
          </a:p>
          <a:p>
            <a:pPr marL="457200" indent="-457200" fontAlgn="base">
              <a:buFont typeface="Arial" panose="020B0604020202020204" pitchFamily="34" charset="0"/>
              <a:buChar char="•"/>
            </a:pPr>
            <a:r>
              <a:rPr lang="en-GB" dirty="0">
                <a:latin typeface="Arial" panose="020B0604020202020204" pitchFamily="34" charset="0"/>
                <a:cs typeface="Arial" panose="020B0604020202020204" pitchFamily="34" charset="0"/>
              </a:rPr>
              <a:t>the formation of the National Health Service (NHS)</a:t>
            </a:r>
          </a:p>
          <a:p>
            <a:pPr marL="457200" indent="-457200" fontAlgn="base">
              <a:buFont typeface="Arial" panose="020B0604020202020204" pitchFamily="34" charset="0"/>
              <a:buChar char="•"/>
            </a:pPr>
            <a:r>
              <a:rPr lang="en-GB" dirty="0">
                <a:latin typeface="Arial" panose="020B0604020202020204" pitchFamily="34" charset="0"/>
                <a:cs typeface="Arial" panose="020B0604020202020204" pitchFamily="34" charset="0"/>
              </a:rPr>
              <a:t>the introduction of National Insurance</a:t>
            </a:r>
          </a:p>
        </p:txBody>
      </p:sp>
    </p:spTree>
    <p:extLst>
      <p:ext uri="{BB962C8B-B14F-4D97-AF65-F5344CB8AC3E}">
        <p14:creationId xmlns:p14="http://schemas.microsoft.com/office/powerpoint/2010/main" val="1610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365125"/>
            <a:ext cx="10834688" cy="1325563"/>
          </a:xfrm>
        </p:spPr>
        <p:txBody>
          <a:bodyPr>
            <a:normAutofit/>
          </a:bodyPr>
          <a:lstStyle/>
          <a:p>
            <a:r>
              <a:rPr lang="en-GB" sz="3200" dirty="0">
                <a:latin typeface="Arial" panose="020B0604020202020204" pitchFamily="34" charset="0"/>
                <a:cs typeface="Arial" panose="020B0604020202020204" pitchFamily="34" charset="0"/>
              </a:rPr>
              <a:t>Recap: State Welfare before Beveridge</a:t>
            </a:r>
          </a:p>
        </p:txBody>
      </p:sp>
      <p:sp>
        <p:nvSpPr>
          <p:cNvPr id="7" name="Text Placeholder 6"/>
          <p:cNvSpPr>
            <a:spLocks noGrp="1"/>
          </p:cNvSpPr>
          <p:nvPr>
            <p:ph type="body" idx="1"/>
          </p:nvPr>
        </p:nvSpPr>
        <p:spPr>
          <a:xfrm>
            <a:off x="520699" y="1535503"/>
            <a:ext cx="5612682" cy="905772"/>
          </a:xfrm>
        </p:spPr>
        <p:txBody>
          <a:bodyPr/>
          <a:lstStyle/>
          <a:p>
            <a:r>
              <a:rPr lang="en-GB" sz="2800" b="0" dirty="0">
                <a:latin typeface="Arial" panose="020B0604020202020204" pitchFamily="34" charset="0"/>
                <a:cs typeface="Arial" panose="020B0604020202020204" pitchFamily="34" charset="0"/>
              </a:rPr>
              <a:t>Unemployment in the 1930s</a:t>
            </a:r>
          </a:p>
          <a:p>
            <a:endParaRPr lang="en-GB" dirty="0"/>
          </a:p>
        </p:txBody>
      </p:sp>
      <p:sp>
        <p:nvSpPr>
          <p:cNvPr id="3" name="Content Placeholder 2"/>
          <p:cNvSpPr>
            <a:spLocks noGrp="1"/>
          </p:cNvSpPr>
          <p:nvPr>
            <p:ph sz="half" idx="2"/>
          </p:nvPr>
        </p:nvSpPr>
        <p:spPr>
          <a:xfrm>
            <a:off x="393700" y="2222500"/>
            <a:ext cx="5946715" cy="4406900"/>
          </a:xfrm>
        </p:spPr>
        <p:txBody>
          <a:bodyPr>
            <a:normAutofit fontScale="92500" lnSpcReduction="10000"/>
          </a:bodyPr>
          <a:lstStyle/>
          <a:p>
            <a:r>
              <a:rPr lang="en-GB" dirty="0">
                <a:latin typeface="Arial" panose="020B0604020202020204" pitchFamily="34" charset="0"/>
                <a:cs typeface="Arial" panose="020B0604020202020204" pitchFamily="34" charset="0"/>
              </a:rPr>
              <a:t>In 1932 1 in 5 workers had no job</a:t>
            </a:r>
          </a:p>
          <a:p>
            <a:r>
              <a:rPr lang="en-GB" dirty="0">
                <a:latin typeface="Arial" panose="020B0604020202020204" pitchFamily="34" charset="0"/>
                <a:cs typeface="Arial" panose="020B0604020202020204" pitchFamily="34" charset="0"/>
              </a:rPr>
              <a:t>Benefits were cut and a ‘Means Test’ was introduced in 1931</a:t>
            </a:r>
          </a:p>
          <a:p>
            <a:r>
              <a:rPr lang="en-GB" dirty="0">
                <a:latin typeface="Arial" panose="020B0604020202020204" pitchFamily="34" charset="0"/>
                <a:cs typeface="Arial" panose="020B0604020202020204" pitchFamily="34" charset="0"/>
              </a:rPr>
              <a:t>Areas in northern England and cities in Scotland, Wales and Northern Ireland were badly affected</a:t>
            </a:r>
          </a:p>
          <a:p>
            <a:r>
              <a:rPr lang="en-GB" dirty="0">
                <a:latin typeface="Arial" panose="020B0604020202020204" pitchFamily="34" charset="0"/>
                <a:cs typeface="Arial" panose="020B0604020202020204" pitchFamily="34" charset="0"/>
              </a:rPr>
              <a:t>New industries, in cars or electronics, did well and areas in the Midlands and Southern England thrived</a:t>
            </a:r>
          </a:p>
          <a:p>
            <a:r>
              <a:rPr lang="en-GB" dirty="0">
                <a:latin typeface="Arial" panose="020B0604020202020204" pitchFamily="34" charset="0"/>
                <a:cs typeface="Arial" panose="020B0604020202020204" pitchFamily="34" charset="0"/>
              </a:rPr>
              <a:t>By 1938 some cuts to benefits were reversed</a:t>
            </a:r>
          </a:p>
        </p:txBody>
      </p:sp>
      <p:sp>
        <p:nvSpPr>
          <p:cNvPr id="8" name="Text Placeholder 7"/>
          <p:cNvSpPr>
            <a:spLocks noGrp="1"/>
          </p:cNvSpPr>
          <p:nvPr>
            <p:ph type="body" sz="quarter" idx="3"/>
          </p:nvPr>
        </p:nvSpPr>
        <p:spPr>
          <a:xfrm>
            <a:off x="6692900" y="1681162"/>
            <a:ext cx="4927600" cy="1519237"/>
          </a:xfrm>
        </p:spPr>
        <p:txBody>
          <a:bodyPr>
            <a:normAutofit fontScale="92500" lnSpcReduction="10000"/>
          </a:bodyPr>
          <a:lstStyle/>
          <a:p>
            <a:r>
              <a:rPr lang="en-GB" dirty="0">
                <a:latin typeface="Arial" panose="020B0604020202020204" pitchFamily="34" charset="0"/>
                <a:cs typeface="Arial" panose="020B0604020202020204" pitchFamily="34" charset="0"/>
              </a:rPr>
              <a:t>Report on the Means Test published by the Trade Unions Congress in 1931</a:t>
            </a:r>
          </a:p>
          <a:p>
            <a:r>
              <a:rPr lang="en-GB" sz="1800" b="0" dirty="0">
                <a:latin typeface="Arial" panose="020B0604020202020204" pitchFamily="34" charset="0"/>
                <a:cs typeface="Arial" panose="020B0604020202020204" pitchFamily="34" charset="0"/>
              </a:rPr>
              <a:t>The report showed startling inconsistencies in the granting and with holding of benefits</a:t>
            </a:r>
          </a:p>
        </p:txBody>
      </p:sp>
      <p:pic>
        <p:nvPicPr>
          <p:cNvPr id="10" name="Content Placeholder 9"/>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6692900" y="3452262"/>
            <a:ext cx="4927600" cy="2047199"/>
          </a:xfrm>
        </p:spPr>
      </p:pic>
    </p:spTree>
    <p:extLst>
      <p:ext uri="{BB962C8B-B14F-4D97-AF65-F5344CB8AC3E}">
        <p14:creationId xmlns:p14="http://schemas.microsoft.com/office/powerpoint/2010/main" val="61475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200" dirty="0">
                <a:latin typeface="Arial" panose="020B0604020202020204" pitchFamily="34" charset="0"/>
                <a:cs typeface="Arial" panose="020B0604020202020204" pitchFamily="34" charset="0"/>
              </a:rPr>
              <a:t>Who was William Beveridge?</a:t>
            </a:r>
          </a:p>
        </p:txBody>
      </p:sp>
      <p:sp>
        <p:nvSpPr>
          <p:cNvPr id="9" name="Text Placeholder 8"/>
          <p:cNvSpPr>
            <a:spLocks noGrp="1"/>
          </p:cNvSpPr>
          <p:nvPr>
            <p:ph type="body" idx="1"/>
          </p:nvPr>
        </p:nvSpPr>
        <p:spPr>
          <a:xfrm>
            <a:off x="735489" y="1681163"/>
            <a:ext cx="3110423" cy="503237"/>
          </a:xfrm>
        </p:spPr>
        <p:txBody>
          <a:bodyPr>
            <a:normAutofit fontScale="85000" lnSpcReduction="10000"/>
          </a:bodyPr>
          <a:lstStyle/>
          <a:p>
            <a:r>
              <a:rPr lang="en-GB" b="0" dirty="0">
                <a:latin typeface="Arial" panose="020B0604020202020204" pitchFamily="34" charset="0"/>
                <a:cs typeface="Arial" panose="020B0604020202020204" pitchFamily="34" charset="0"/>
              </a:rPr>
              <a:t>William Beveridge, 1943</a:t>
            </a:r>
          </a:p>
        </p:txBody>
      </p:sp>
      <p:sp>
        <p:nvSpPr>
          <p:cNvPr id="11" name="Content Placeholder 10"/>
          <p:cNvSpPr>
            <a:spLocks noGrp="1"/>
          </p:cNvSpPr>
          <p:nvPr>
            <p:ph sz="quarter" idx="4"/>
          </p:nvPr>
        </p:nvSpPr>
        <p:spPr>
          <a:xfrm>
            <a:off x="4054415" y="1690687"/>
            <a:ext cx="7931639" cy="4813629"/>
          </a:xfrm>
        </p:spPr>
        <p:txBody>
          <a:bodyPr>
            <a:normAutofit fontScale="92500" lnSpcReduction="10000"/>
          </a:bodyPr>
          <a:lstStyle/>
          <a:p>
            <a:r>
              <a:rPr lang="en-GB" dirty="0">
                <a:latin typeface="Arial" panose="020B0604020202020204" pitchFamily="34" charset="0"/>
                <a:cs typeface="Arial" panose="020B0604020202020204" pitchFamily="34" charset="0"/>
              </a:rPr>
              <a:t>William Beveridge believed in some state intervention to ease social and economic issues, such as unemployment</a:t>
            </a:r>
          </a:p>
          <a:p>
            <a:r>
              <a:rPr lang="en-GB" dirty="0">
                <a:latin typeface="Arial" panose="020B0604020202020204" pitchFamily="34" charset="0"/>
                <a:cs typeface="Arial" panose="020B0604020202020204" pitchFamily="34" charset="0"/>
              </a:rPr>
              <a:t>From 1908-1912 Beveridge worked with the government, including Winston Churchill, on the first State provision for unemployed people</a:t>
            </a:r>
          </a:p>
          <a:p>
            <a:r>
              <a:rPr lang="en-GB" dirty="0">
                <a:latin typeface="Arial" panose="020B0604020202020204" pitchFamily="34" charset="0"/>
                <a:cs typeface="Arial" panose="020B0604020202020204" pitchFamily="34" charset="0"/>
              </a:rPr>
              <a:t>During the First World War, Beveridge assisted with organising work, particularly in munitions</a:t>
            </a:r>
          </a:p>
          <a:p>
            <a:r>
              <a:rPr lang="en-GB" dirty="0">
                <a:latin typeface="Arial" panose="020B0604020202020204" pitchFamily="34" charset="0"/>
                <a:cs typeface="Arial" panose="020B0604020202020204" pitchFamily="34" charset="0"/>
              </a:rPr>
              <a:t>From 1919-1937 Beveridge was the director of the London School of Economics (LSE)</a:t>
            </a:r>
          </a:p>
          <a:p>
            <a:r>
              <a:rPr lang="en-GB" dirty="0">
                <a:latin typeface="Arial" panose="020B0604020202020204" pitchFamily="34" charset="0"/>
                <a:cs typeface="Arial" panose="020B0604020202020204" pitchFamily="34" charset="0"/>
              </a:rPr>
              <a:t>He became more involved in public policy in the mid-1930s</a:t>
            </a:r>
          </a:p>
        </p:txBody>
      </p:sp>
      <p:pic>
        <p:nvPicPr>
          <p:cNvPr id="4" name="Content Placeholder 3"/>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35489" y="2335427"/>
            <a:ext cx="3153285" cy="3942789"/>
          </a:xfrm>
        </p:spPr>
      </p:pic>
    </p:spTree>
    <p:extLst>
      <p:ext uri="{BB962C8B-B14F-4D97-AF65-F5344CB8AC3E}">
        <p14:creationId xmlns:p14="http://schemas.microsoft.com/office/powerpoint/2010/main" val="283214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987" y="284672"/>
            <a:ext cx="7054913" cy="836762"/>
          </a:xfrm>
        </p:spPr>
        <p:txBody>
          <a:bodyPr>
            <a:normAutofit/>
          </a:bodyPr>
          <a:lstStyle/>
          <a:p>
            <a:r>
              <a:rPr lang="en-GB" dirty="0">
                <a:latin typeface="Arial" panose="020B0604020202020204" pitchFamily="34" charset="0"/>
                <a:cs typeface="Arial" panose="020B0604020202020204" pitchFamily="34" charset="0"/>
              </a:rPr>
              <a:t>The Five Giants: Exercise</a:t>
            </a:r>
          </a:p>
        </p:txBody>
      </p:sp>
      <p:pic>
        <p:nvPicPr>
          <p:cNvPr id="7" name="Content Placeholder 6"/>
          <p:cNvPicPr>
            <a:picLocks noGrp="1" noChangeAspect="1"/>
          </p:cNvPicPr>
          <p:nvPr>
            <p:ph type="pic" idx="1"/>
          </p:nvPr>
        </p:nvPicPr>
        <p:blipFill>
          <a:blip r:embed="rId2" cstate="screen">
            <a:extLst>
              <a:ext uri="{28A0092B-C50C-407E-A947-70E740481C1C}">
                <a14:useLocalDpi xmlns:a14="http://schemas.microsoft.com/office/drawing/2010/main"/>
              </a:ext>
            </a:extLst>
          </a:blip>
          <a:stretch>
            <a:fillRect/>
          </a:stretch>
        </p:blipFill>
        <p:spPr>
          <a:xfrm>
            <a:off x="4896477" y="1417368"/>
            <a:ext cx="7295523" cy="4401182"/>
          </a:xfrm>
          <a:prstGeom prst="rect">
            <a:avLst/>
          </a:prstGeom>
          <a:noFill/>
          <a:ln>
            <a:noFill/>
          </a:ln>
        </p:spPr>
      </p:pic>
      <p:sp>
        <p:nvSpPr>
          <p:cNvPr id="8" name="Text Placeholder 7"/>
          <p:cNvSpPr>
            <a:spLocks noGrp="1"/>
          </p:cNvSpPr>
          <p:nvPr>
            <p:ph type="body" sz="half" idx="2"/>
          </p:nvPr>
        </p:nvSpPr>
        <p:spPr>
          <a:xfrm>
            <a:off x="526986" y="1417368"/>
            <a:ext cx="4096771" cy="4847508"/>
          </a:xfrm>
        </p:spPr>
        <p:txBody>
          <a:bodyPr>
            <a:noAutofit/>
          </a:bodyPr>
          <a:lstStyle/>
          <a:p>
            <a:r>
              <a:rPr lang="en-GB" sz="2000" dirty="0">
                <a:latin typeface="Arial" panose="020B0604020202020204" pitchFamily="34" charset="0"/>
                <a:cs typeface="Arial" panose="020B0604020202020204" pitchFamily="34" charset="0"/>
              </a:rPr>
              <a:t>Beveridge identified ‘The Five Giants’ that were the most pressing issues facing the country:</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Want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Squalor</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Ignorance</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Idleness</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Disease</a:t>
            </a:r>
          </a:p>
          <a:p>
            <a:r>
              <a:rPr lang="en-GB" sz="2000" dirty="0">
                <a:latin typeface="Arial" panose="020B0604020202020204" pitchFamily="34" charset="0"/>
                <a:cs typeface="Arial" panose="020B0604020202020204" pitchFamily="34" charset="0"/>
              </a:rPr>
              <a:t>They are personified in this drawing. </a:t>
            </a:r>
          </a:p>
          <a:p>
            <a:r>
              <a:rPr lang="en-GB" sz="2000" b="1" dirty="0">
                <a:latin typeface="Arial" panose="020B0604020202020204" pitchFamily="34" charset="0"/>
                <a:cs typeface="Arial" panose="020B0604020202020204" pitchFamily="34" charset="0"/>
              </a:rPr>
              <a:t>Look at the drawings: how are these giants depicted? What are the people saying beneath the giants? Do their comments help get rid of the giants or not? </a:t>
            </a:r>
          </a:p>
        </p:txBody>
      </p:sp>
    </p:spTree>
    <p:extLst>
      <p:ext uri="{BB962C8B-B14F-4D97-AF65-F5344CB8AC3E}">
        <p14:creationId xmlns:p14="http://schemas.microsoft.com/office/powerpoint/2010/main" val="864926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683859"/>
            <a:ext cx="9942542" cy="1016209"/>
          </a:xfrm>
        </p:spPr>
        <p:txBody>
          <a:bodyPr>
            <a:normAutofit/>
          </a:bodyPr>
          <a:lstStyle/>
          <a:p>
            <a:r>
              <a:rPr lang="en-US" sz="3600" dirty="0">
                <a:solidFill>
                  <a:srgbClr val="FF0000"/>
                </a:solidFill>
                <a:latin typeface="Arial" panose="020B0604020202020204" pitchFamily="34" charset="0"/>
                <a:cs typeface="Arial" panose="020B0604020202020204" pitchFamily="34" charset="0"/>
              </a:rPr>
              <a:t>The Beveridge Report</a:t>
            </a:r>
          </a:p>
        </p:txBody>
      </p:sp>
      <p:sp>
        <p:nvSpPr>
          <p:cNvPr id="5" name="Text Placeholder 4"/>
          <p:cNvSpPr>
            <a:spLocks noGrp="1"/>
          </p:cNvSpPr>
          <p:nvPr>
            <p:ph type="body" idx="1"/>
          </p:nvPr>
        </p:nvSpPr>
        <p:spPr>
          <a:xfrm>
            <a:off x="831850" y="3321171"/>
            <a:ext cx="10515600" cy="672860"/>
          </a:xfrm>
        </p:spPr>
        <p:txBody>
          <a:bodyPr/>
          <a:lstStyle/>
          <a:p>
            <a:r>
              <a:rPr lang="en-US" dirty="0">
                <a:solidFill>
                  <a:schemeClr val="tx1"/>
                </a:solidFill>
                <a:latin typeface="Arial" panose="020B0604020202020204" pitchFamily="34" charset="0"/>
                <a:cs typeface="Arial" panose="020B0604020202020204" pitchFamily="34" charset="0"/>
              </a:rPr>
              <a:t>Health and social security ‘from cradle to grave’</a:t>
            </a:r>
          </a:p>
        </p:txBody>
      </p:sp>
    </p:spTree>
    <p:extLst>
      <p:ext uri="{BB962C8B-B14F-4D97-AF65-F5344CB8AC3E}">
        <p14:creationId xmlns:p14="http://schemas.microsoft.com/office/powerpoint/2010/main" val="113761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19178"/>
            <a:ext cx="6410505" cy="1112807"/>
          </a:xfrm>
        </p:spPr>
        <p:txBody>
          <a:bodyPr>
            <a:normAutofit/>
          </a:bodyPr>
          <a:lstStyle/>
          <a:p>
            <a:r>
              <a:rPr lang="en-GB" dirty="0">
                <a:latin typeface="Arial" panose="020B0604020202020204" pitchFamily="34" charset="0"/>
                <a:cs typeface="Arial" panose="020B0604020202020204" pitchFamily="34" charset="0"/>
              </a:rPr>
              <a:t>The Social Insurance and Allied Services: Report, 1942</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249694" y="1622279"/>
            <a:ext cx="4716459" cy="4047655"/>
          </a:xfrm>
        </p:spPr>
      </p:pic>
      <p:sp>
        <p:nvSpPr>
          <p:cNvPr id="6" name="Text Placeholder 5"/>
          <p:cNvSpPr>
            <a:spLocks noGrp="1"/>
          </p:cNvSpPr>
          <p:nvPr>
            <p:ph type="body" sz="half" idx="2"/>
          </p:nvPr>
        </p:nvSpPr>
        <p:spPr>
          <a:xfrm>
            <a:off x="628650" y="1735713"/>
            <a:ext cx="6410505" cy="4820362"/>
          </a:xfrm>
        </p:spPr>
        <p:txBody>
          <a:bodyPr vert="horz" lIns="91440" tIns="45720" rIns="91440" bIns="45720" rtlCol="0" anchor="t">
            <a:normAutofit lnSpcReduction="10000"/>
          </a:bodyPr>
          <a:lstStyle/>
          <a:p>
            <a:r>
              <a:rPr lang="en-GB" sz="2000" dirty="0">
                <a:latin typeface="Arial" panose="020B0604020202020204" pitchFamily="34" charset="0"/>
                <a:cs typeface="Arial" panose="020B0604020202020204" pitchFamily="34" charset="0"/>
              </a:rPr>
              <a:t>Beveridge argued for comprehensive national insurance:</a:t>
            </a:r>
          </a:p>
          <a:p>
            <a:pPr marL="342900" indent="-342900">
              <a:buFont typeface="Arial" charset="0"/>
              <a:buChar char="•"/>
            </a:pPr>
            <a:r>
              <a:rPr lang="en-GB" sz="2000" dirty="0">
                <a:latin typeface="Arial" panose="020B0604020202020204" pitchFamily="34" charset="0"/>
                <a:cs typeface="Arial" panose="020B0604020202020204" pitchFamily="34" charset="0"/>
              </a:rPr>
              <a:t>People and employers would pay in, the government would pay out</a:t>
            </a:r>
          </a:p>
          <a:p>
            <a:pPr marL="342900" indent="-342900">
              <a:buFont typeface="Arial" charset="0"/>
              <a:buChar char="•"/>
            </a:pPr>
            <a:r>
              <a:rPr lang="en-GB" sz="2000" dirty="0">
                <a:latin typeface="Arial" panose="020B0604020202020204" pitchFamily="34" charset="0"/>
                <a:cs typeface="Arial" panose="020B0604020202020204" pitchFamily="34" charset="0"/>
              </a:rPr>
              <a:t>The payment would be a flat-rate basic payment to protect people not working through sickness, unemployment or old age </a:t>
            </a:r>
          </a:p>
          <a:p>
            <a:pPr marL="342900" indent="-342900">
              <a:buFont typeface="Arial" charset="0"/>
              <a:buChar char="•"/>
            </a:pPr>
            <a:r>
              <a:rPr lang="en-GB" sz="2000" dirty="0">
                <a:latin typeface="Arial" panose="020B0604020202020204" pitchFamily="34" charset="0"/>
                <a:cs typeface="Arial" panose="020B0604020202020204" pitchFamily="34" charset="0"/>
              </a:rPr>
              <a:t>There would be no Means Test </a:t>
            </a:r>
          </a:p>
          <a:p>
            <a:pPr marL="342900" indent="-342900">
              <a:buFont typeface="Arial" charset="0"/>
              <a:buChar char="•"/>
            </a:pPr>
            <a:r>
              <a:rPr lang="en-GB" sz="2000" dirty="0">
                <a:latin typeface="Arial" panose="020B0604020202020204" pitchFamily="34" charset="0"/>
                <a:cs typeface="Arial" panose="020B0604020202020204" pitchFamily="34" charset="0"/>
              </a:rPr>
              <a:t>There was still a need for full employment</a:t>
            </a:r>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report gave people a cause worth fighting for in the war.</a:t>
            </a:r>
          </a:p>
          <a:p>
            <a:endParaRPr lang="en-GB" sz="2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Image: Signed letter from Beveridge in his copy of the Social insurance and allied services: report – known as the Beveridge Report, 1942, LSE Beveridge/8/57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9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Tn>
                  </p:par>
                  <p:par>
                    <p:cTn id="4" fill="hold">
                      <p:stCondLst>
                        <p:cond delay="indefinite"/>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256673" y="231648"/>
            <a:ext cx="2469273" cy="6008731"/>
          </a:xfrm>
        </p:spPr>
        <p:txBody>
          <a:bodyPr vert="horz" lIns="91440" tIns="45720" rIns="91440" bIns="45720" rtlCol="0" anchor="t">
            <a:noAutofit/>
          </a:bodyPr>
          <a:lstStyle/>
          <a:p>
            <a:r>
              <a:rPr lang="en-US" sz="2000" b="1" dirty="0">
                <a:latin typeface="Arial" panose="020B0604020202020204" pitchFamily="34" charset="0"/>
                <a:cs typeface="Arial" panose="020B0604020202020204" pitchFamily="34" charset="0"/>
              </a:rPr>
              <a:t>Evidence exercise:</a:t>
            </a:r>
          </a:p>
          <a:p>
            <a:r>
              <a:rPr lang="en-US" sz="2000" i="1" dirty="0">
                <a:latin typeface="Arial" panose="020B0604020202020204" pitchFamily="34" charset="0"/>
                <a:cs typeface="Arial" panose="020B0604020202020204" pitchFamily="34" charset="0"/>
              </a:rPr>
              <a:t>Guide to the Beveridge Plan</a:t>
            </a:r>
            <a:r>
              <a:rPr lang="en-US" sz="2000" dirty="0">
                <a:latin typeface="Arial" panose="020B0604020202020204" pitchFamily="34" charset="0"/>
                <a:cs typeface="Arial" panose="020B0604020202020204" pitchFamily="34" charset="0"/>
              </a:rPr>
              <a:t>, poster, 1943. </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Look at the poster.</a:t>
            </a:r>
          </a:p>
          <a:p>
            <a:r>
              <a:rPr lang="en-US" sz="2000" b="1" dirty="0">
                <a:latin typeface="Arial" panose="020B0604020202020204" pitchFamily="34" charset="0"/>
                <a:cs typeface="Arial" panose="020B0604020202020204" pitchFamily="34" charset="0"/>
              </a:rPr>
              <a:t>What are the three main assumptions of the Beveridge plan?</a:t>
            </a:r>
          </a:p>
          <a:p>
            <a:r>
              <a:rPr lang="en-US" sz="2000" b="1" dirty="0">
                <a:latin typeface="Arial" panose="020B0604020202020204" pitchFamily="34" charset="0"/>
                <a:cs typeface="Arial" panose="020B0604020202020204" pitchFamily="34" charset="0"/>
              </a:rPr>
              <a:t>Who pays into the contributions? What benefits do they get?</a:t>
            </a:r>
          </a:p>
          <a:p>
            <a:r>
              <a:rPr lang="en-US" sz="2000" b="1" dirty="0">
                <a:latin typeface="Arial" panose="020B0604020202020204" pitchFamily="34" charset="0"/>
                <a:cs typeface="Arial" panose="020B0604020202020204" pitchFamily="34" charset="0"/>
              </a:rPr>
              <a:t>What else is suggested besides contributions and benefits?</a:t>
            </a:r>
          </a:p>
          <a:p>
            <a:endParaRPr lang="en-US" sz="2000" b="1" dirty="0"/>
          </a:p>
        </p:txBody>
      </p:sp>
      <p:pic>
        <p:nvPicPr>
          <p:cNvPr id="5" name="Picture 5" descr="BEVERIDGE.11.39.8A.jpg">
            <a:extLst>
              <a:ext uri="{FF2B5EF4-FFF2-40B4-BE49-F238E27FC236}">
                <a16:creationId xmlns:a16="http://schemas.microsoft.com/office/drawing/2014/main" xmlns="" id="{A54F830D-9606-43F0-AF09-EE1478453E35}"/>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b="-37"/>
          <a:stretch/>
        </p:blipFill>
        <p:spPr>
          <a:xfrm>
            <a:off x="2839451" y="600075"/>
            <a:ext cx="8919998" cy="5426834"/>
          </a:xfrm>
          <a:prstGeom prst="rect">
            <a:avLst/>
          </a:prstGeom>
        </p:spPr>
      </p:pic>
    </p:spTree>
    <p:extLst>
      <p:ext uri="{BB962C8B-B14F-4D97-AF65-F5344CB8AC3E}">
        <p14:creationId xmlns:p14="http://schemas.microsoft.com/office/powerpoint/2010/main" val="21044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095" y="330200"/>
            <a:ext cx="10793118" cy="1325563"/>
          </a:xfrm>
        </p:spPr>
        <p:txBody>
          <a:bodyPr>
            <a:normAutofit/>
          </a:bodyPr>
          <a:lstStyle/>
          <a:p>
            <a:r>
              <a:rPr lang="en-GB" sz="3600" dirty="0">
                <a:latin typeface="Arial" panose="020B0604020202020204" pitchFamily="34" charset="0"/>
                <a:cs typeface="Arial" panose="020B0604020202020204" pitchFamily="34" charset="0"/>
              </a:rPr>
              <a:t>National Insurance</a:t>
            </a:r>
          </a:p>
        </p:txBody>
      </p:sp>
      <p:sp>
        <p:nvSpPr>
          <p:cNvPr id="6" name="Text Placeholder 5"/>
          <p:cNvSpPr>
            <a:spLocks noGrp="1"/>
          </p:cNvSpPr>
          <p:nvPr>
            <p:ph type="body" idx="1"/>
          </p:nvPr>
        </p:nvSpPr>
        <p:spPr>
          <a:xfrm>
            <a:off x="540407" y="1524001"/>
            <a:ext cx="6612622" cy="1961072"/>
          </a:xfrm>
        </p:spPr>
        <p:txBody>
          <a:bodyPr>
            <a:normAutofit/>
          </a:bodyPr>
          <a:lstStyle/>
          <a:p>
            <a:r>
              <a:rPr lang="en-GB" sz="2000" b="0" dirty="0">
                <a:latin typeface="Arial" panose="020B0604020202020204" pitchFamily="34" charset="0"/>
                <a:cs typeface="Arial" panose="020B0604020202020204" pitchFamily="34" charset="0"/>
              </a:rPr>
              <a:t>National Insurance</a:t>
            </a:r>
          </a:p>
          <a:p>
            <a:r>
              <a:rPr lang="en-GB" sz="2000" b="0" dirty="0">
                <a:latin typeface="Arial" panose="020B0604020202020204" pitchFamily="34" charset="0"/>
                <a:cs typeface="Arial" panose="020B0604020202020204" pitchFamily="34" charset="0"/>
              </a:rPr>
              <a:t>Everyone must pay national insurance when they get a job. It is a universal (i.e. everyone pays the same % of their salary) system of social insurance. It is financed by the state with contributions made by employers and employees from their pay.</a:t>
            </a:r>
          </a:p>
        </p:txBody>
      </p:sp>
      <p:sp>
        <p:nvSpPr>
          <p:cNvPr id="7" name="Text Placeholder 6"/>
          <p:cNvSpPr>
            <a:spLocks noGrp="1"/>
          </p:cNvSpPr>
          <p:nvPr>
            <p:ph type="body" sz="quarter" idx="3"/>
          </p:nvPr>
        </p:nvSpPr>
        <p:spPr>
          <a:xfrm rot="10800000" flipV="1">
            <a:off x="474449" y="3709358"/>
            <a:ext cx="7341366" cy="2801875"/>
          </a:xfrm>
        </p:spPr>
        <p:txBody>
          <a:bodyPr>
            <a:noAutofit/>
          </a:bodyPr>
          <a:lstStyle/>
          <a:p>
            <a:endParaRPr lang="en-GB" sz="1800" b="0" dirty="0">
              <a:latin typeface="Arial" panose="020B0604020202020204" pitchFamily="34" charset="0"/>
              <a:cs typeface="Arial" panose="020B0604020202020204" pitchFamily="34" charset="0"/>
            </a:endParaRPr>
          </a:p>
          <a:p>
            <a:endParaRPr lang="en-GB" sz="1800" b="0" dirty="0">
              <a:latin typeface="Arial" panose="020B0604020202020204" pitchFamily="34" charset="0"/>
              <a:cs typeface="Arial" panose="020B0604020202020204" pitchFamily="34" charset="0"/>
            </a:endParaRPr>
          </a:p>
          <a:p>
            <a:r>
              <a:rPr lang="en-GB" sz="1800" b="0" dirty="0">
                <a:latin typeface="Arial" panose="020B0604020202020204" pitchFamily="34" charset="0"/>
                <a:cs typeface="Arial" panose="020B0604020202020204" pitchFamily="34" charset="0"/>
              </a:rPr>
              <a:t>The Beveridge Plan proposed:</a:t>
            </a:r>
          </a:p>
          <a:p>
            <a:pPr marL="285750" indent="-285750">
              <a:buFont typeface="Arial" panose="020B0604020202020204" pitchFamily="34" charset="0"/>
              <a:buChar char="•"/>
            </a:pPr>
            <a:r>
              <a:rPr lang="en-GB" sz="1800" b="0" dirty="0">
                <a:latin typeface="Arial" panose="020B0604020202020204" pitchFamily="34" charset="0"/>
                <a:cs typeface="Arial" panose="020B0604020202020204" pitchFamily="34" charset="0"/>
              </a:rPr>
              <a:t>a set family allowance &amp; maternity grants</a:t>
            </a:r>
          </a:p>
          <a:p>
            <a:pPr marL="342900" indent="-342900">
              <a:buFont typeface="Arial" charset="0"/>
              <a:buChar char="•"/>
            </a:pPr>
            <a:r>
              <a:rPr lang="en-GB" sz="1800" b="0" dirty="0">
                <a:latin typeface="Arial" panose="020B0604020202020204" pitchFamily="34" charset="0"/>
                <a:cs typeface="Arial" panose="020B0604020202020204" pitchFamily="34" charset="0"/>
              </a:rPr>
              <a:t>increased Old Age Pensions </a:t>
            </a:r>
          </a:p>
          <a:p>
            <a:pPr marL="342900" indent="-342900">
              <a:buFont typeface="Arial" charset="0"/>
              <a:buChar char="•"/>
            </a:pPr>
            <a:r>
              <a:rPr lang="en-GB" sz="1800" b="0" dirty="0">
                <a:latin typeface="Arial" panose="020B0604020202020204" pitchFamily="34" charset="0"/>
                <a:cs typeface="Arial" panose="020B0604020202020204" pitchFamily="34" charset="0"/>
              </a:rPr>
              <a:t>benefits for people with disabilities </a:t>
            </a:r>
          </a:p>
          <a:p>
            <a:pPr marL="342900" indent="-342900">
              <a:buFont typeface="Arial" charset="0"/>
              <a:buChar char="•"/>
            </a:pPr>
            <a:r>
              <a:rPr lang="en-GB" sz="1800" b="0" dirty="0">
                <a:latin typeface="Arial" panose="020B0604020202020204" pitchFamily="34" charset="0"/>
                <a:cs typeface="Arial" panose="020B0604020202020204" pitchFamily="34" charset="0"/>
              </a:rPr>
              <a:t>unemployment benefit with a commitment to full employment</a:t>
            </a:r>
          </a:p>
          <a:p>
            <a:pPr marL="342900" indent="-342900">
              <a:buFont typeface="Arial" charset="0"/>
              <a:buChar char="•"/>
            </a:pPr>
            <a:r>
              <a:rPr lang="en-GB" sz="1800" b="0" dirty="0">
                <a:latin typeface="Arial" panose="020B0604020202020204" pitchFamily="34" charset="0"/>
                <a:cs typeface="Arial" panose="020B0604020202020204" pitchFamily="34" charset="0"/>
              </a:rPr>
              <a:t>a free health service</a:t>
            </a:r>
          </a:p>
          <a:p>
            <a:r>
              <a:rPr lang="en-GB" sz="1800" b="0" dirty="0">
                <a:latin typeface="Arial" panose="020B0604020202020204" pitchFamily="34" charset="0"/>
                <a:cs typeface="Arial" panose="020B0604020202020204" pitchFamily="34" charset="0"/>
              </a:rPr>
              <a:t>In some ways a much more enhanced continuation of the 1911 scheme and joined different benefits up.</a:t>
            </a:r>
          </a:p>
        </p:txBody>
      </p:sp>
      <p:sp>
        <p:nvSpPr>
          <p:cNvPr id="5" name="Rectangle 4"/>
          <p:cNvSpPr/>
          <p:nvPr/>
        </p:nvSpPr>
        <p:spPr>
          <a:xfrm>
            <a:off x="539751" y="1524000"/>
            <a:ext cx="6593934" cy="1961073"/>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10"/>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7815816" y="141890"/>
            <a:ext cx="4218529" cy="6598325"/>
          </a:xfrm>
        </p:spPr>
      </p:pic>
    </p:spTree>
    <p:extLst>
      <p:ext uri="{BB962C8B-B14F-4D97-AF65-F5344CB8AC3E}">
        <p14:creationId xmlns:p14="http://schemas.microsoft.com/office/powerpoint/2010/main" val="43931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DE2EF517AD3242BBAC8D48AF3C8F03" ma:contentTypeVersion="17" ma:contentTypeDescription="Create a new document." ma:contentTypeScope="" ma:versionID="db0149343c3f243e4f67cc0508a889c2">
  <xsd:schema xmlns:xsd="http://www.w3.org/2001/XMLSchema" xmlns:xs="http://www.w3.org/2001/XMLSchema" xmlns:p="http://schemas.microsoft.com/office/2006/metadata/properties" xmlns:ns1="http://schemas.microsoft.com/sharepoint/v3" xmlns:ns2="7d2908b6-b4af-4b67-80fc-c4cd475f40ea" xmlns:ns3="126fbb05-f221-4d9a-a6f7-a7bf8890ef07" targetNamespace="http://schemas.microsoft.com/office/2006/metadata/properties" ma:root="true" ma:fieldsID="d2fe5b563f01ca6897433aecb3fef7ab" ns1:_="" ns2:_="" ns3:_="">
    <xsd:import namespace="http://schemas.microsoft.com/sharepoint/v3"/>
    <xsd:import namespace="7d2908b6-b4af-4b67-80fc-c4cd475f40ea"/>
    <xsd:import namespace="126fbb05-f221-4d9a-a6f7-a7bf8890ef0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2908b6-b4af-4b67-80fc-c4cd475f40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26fbb05-f221-4d9a-a6f7-a7bf8890ef0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E453C1-D91E-4CF3-897E-D080F73EEFDF}">
  <ds:schemaRefs>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purl.org/dc/dcmitype/"/>
    <ds:schemaRef ds:uri="http://schemas.microsoft.com/office/2006/documentManagement/types"/>
    <ds:schemaRef ds:uri="http://schemas.microsoft.com/sharepoint/v3"/>
    <ds:schemaRef ds:uri="http://purl.org/dc/elements/1.1/"/>
    <ds:schemaRef ds:uri="126fbb05-f221-4d9a-a6f7-a7bf8890ef07"/>
    <ds:schemaRef ds:uri="7d2908b6-b4af-4b67-80fc-c4cd475f40ea"/>
    <ds:schemaRef ds:uri="http://www.w3.org/XML/1998/namespace"/>
  </ds:schemaRefs>
</ds:datastoreItem>
</file>

<file path=customXml/itemProps2.xml><?xml version="1.0" encoding="utf-8"?>
<ds:datastoreItem xmlns:ds="http://schemas.openxmlformats.org/officeDocument/2006/customXml" ds:itemID="{7ADD5A4C-E9DD-4D9A-9640-9539DD830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2908b6-b4af-4b67-80fc-c4cd475f40ea"/>
    <ds:schemaRef ds:uri="126fbb05-f221-4d9a-a6f7-a7bf8890e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09360-DE1A-4B59-A2C2-290B8A3482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1478</Words>
  <Application>Microsoft Office PowerPoint</Application>
  <PresentationFormat>Widescreen</PresentationFormat>
  <Paragraphs>133</Paragraphs>
  <Slides>18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Calibri Light</vt:lpstr>
      <vt:lpstr>Office Theme</vt:lpstr>
      <vt:lpstr>1_Office Theme</vt:lpstr>
      <vt:lpstr>Making the Welfare State KS3 </vt:lpstr>
      <vt:lpstr>The Beveridge Report and the Creation of the Welfare State (1941-1948)</vt:lpstr>
      <vt:lpstr>Recap: State Welfare before Beveridge</vt:lpstr>
      <vt:lpstr>Who was William Beveridge?</vt:lpstr>
      <vt:lpstr>The Five Giants: Exercise</vt:lpstr>
      <vt:lpstr>The Beveridge Report</vt:lpstr>
      <vt:lpstr>The Social Insurance and Allied Services: Report, 1942</vt:lpstr>
      <vt:lpstr>PowerPoint Presentation</vt:lpstr>
      <vt:lpstr>National Insurance</vt:lpstr>
      <vt:lpstr>A Report not Law </vt:lpstr>
      <vt:lpstr>‘A Time for Revolutions’</vt:lpstr>
      <vt:lpstr>Public Reaction </vt:lpstr>
      <vt:lpstr>Public Impact: Opinion</vt:lpstr>
      <vt:lpstr>Beveridge Report: Public Reaction – Evidence</vt:lpstr>
      <vt:lpstr>Social Security from ‘Cradle to Grave’</vt:lpstr>
      <vt:lpstr>Aftermath: The National Health Service</vt:lpstr>
      <vt:lpstr>The 1945 General Election</vt:lpstr>
      <vt:lpstr>The National Health Service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Welfare State KS3</dc:title>
  <dc:creator>Challis,D</dc:creator>
  <cp:lastModifiedBy>Bartley, Izzy</cp:lastModifiedBy>
  <cp:revision>9</cp:revision>
  <dcterms:modified xsi:type="dcterms:W3CDTF">2020-04-17T14:28:02Z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0x0101009CDE2EF517AD3242BBAC8D48AF3C8F03</vt:lpwstr>
  </property>
</Properties>
</file>