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sldIdLst>
    <p:sldId id="301" r:id="rId2"/>
    <p:sldId id="277" r:id="rId3"/>
    <p:sldId id="256" r:id="rId4"/>
    <p:sldId id="257" r:id="rId5"/>
    <p:sldId id="262" r:id="rId6"/>
    <p:sldId id="258" r:id="rId7"/>
    <p:sldId id="276" r:id="rId8"/>
    <p:sldId id="259" r:id="rId9"/>
    <p:sldId id="260" r:id="rId10"/>
    <p:sldId id="261" r:id="rId11"/>
    <p:sldId id="264" r:id="rId12"/>
    <p:sldId id="265" r:id="rId13"/>
    <p:sldId id="269" r:id="rId14"/>
    <p:sldId id="270" r:id="rId15"/>
    <p:sldId id="272" r:id="rId16"/>
    <p:sldId id="271" r:id="rId17"/>
    <p:sldId id="273" r:id="rId18"/>
    <p:sldId id="278" r:id="rId19"/>
    <p:sldId id="263" r:id="rId20"/>
    <p:sldId id="268" r:id="rId21"/>
    <p:sldId id="275"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128835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109087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128657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8897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E5D1C6-7D6D-4959-8BF1-88341586E50B}"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20267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CE5D1C6-7D6D-4959-8BF1-88341586E50B}" type="datetimeFigureOut">
              <a:rPr lang="en-GB" smtClean="0"/>
              <a:t>24/01/2023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3672010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CE5D1C6-7D6D-4959-8BF1-88341586E50B}" type="datetimeFigureOut">
              <a:rPr lang="en-GB" smtClean="0"/>
              <a:t>24/01/2023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3095302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CE5D1C6-7D6D-4959-8BF1-88341586E50B}" type="datetimeFigureOut">
              <a:rPr lang="en-GB" smtClean="0"/>
              <a:t>24/01/2023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239317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5D1C6-7D6D-4959-8BF1-88341586E50B}" type="datetimeFigureOut">
              <a:rPr lang="en-GB" smtClean="0"/>
              <a:t>24/01/2023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77655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5D1C6-7D6D-4959-8BF1-88341586E50B}" type="datetimeFigureOut">
              <a:rPr lang="en-GB" smtClean="0"/>
              <a:t>24/01/2023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4090375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5D1C6-7D6D-4959-8BF1-88341586E50B}" type="datetimeFigureOut">
              <a:rPr lang="en-GB" smtClean="0"/>
              <a:t>24/01/2023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C40330-EF15-47BC-885F-0C83CE38174F}" type="slidenum">
              <a:rPr lang="en-GB" smtClean="0"/>
              <a:t>‹#›</a:t>
            </a:fld>
            <a:endParaRPr lang="en-GB"/>
          </a:p>
        </p:txBody>
      </p:sp>
    </p:spTree>
    <p:extLst>
      <p:ext uri="{BB962C8B-B14F-4D97-AF65-F5344CB8AC3E}">
        <p14:creationId xmlns:p14="http://schemas.microsoft.com/office/powerpoint/2010/main" val="3509828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5D1C6-7D6D-4959-8BF1-88341586E50B}" type="datetimeFigureOut">
              <a:rPr lang="en-GB" smtClean="0"/>
              <a:t>24/01/2023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40330-EF15-47BC-885F-0C83CE38174F}" type="slidenum">
              <a:rPr lang="en-GB" smtClean="0"/>
              <a:t>‹#›</a:t>
            </a:fld>
            <a:endParaRPr lang="en-GB"/>
          </a:p>
        </p:txBody>
      </p:sp>
    </p:spTree>
    <p:extLst>
      <p:ext uri="{BB962C8B-B14F-4D97-AF65-F5344CB8AC3E}">
        <p14:creationId xmlns:p14="http://schemas.microsoft.com/office/powerpoint/2010/main" val="41342664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emf"/><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717887" y="758610"/>
            <a:ext cx="2913195" cy="2887518"/>
          </a:xfrm>
          <a:prstGeom prst="rect">
            <a:avLst/>
          </a:prstGeom>
        </p:spPr>
      </p:pic>
      <p:sp>
        <p:nvSpPr>
          <p:cNvPr id="6" name="TextBox 5"/>
          <p:cNvSpPr txBox="1"/>
          <p:nvPr/>
        </p:nvSpPr>
        <p:spPr>
          <a:xfrm>
            <a:off x="447696" y="3829753"/>
            <a:ext cx="3453576" cy="1107996"/>
          </a:xfrm>
          <a:prstGeom prst="rect">
            <a:avLst/>
          </a:prstGeom>
          <a:noFill/>
        </p:spPr>
        <p:txBody>
          <a:bodyPr wrap="square" rtlCol="0">
            <a:spAutoFit/>
          </a:bodyPr>
          <a:lstStyle/>
          <a:p>
            <a:r>
              <a:rPr lang="en-GB" sz="6600" dirty="0">
                <a:latin typeface="Bahnschrift" panose="020B0502040204020203" pitchFamily="34" charset="0"/>
              </a:rPr>
              <a:t>Soldiers</a:t>
            </a:r>
          </a:p>
        </p:txBody>
      </p:sp>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pic>
        <p:nvPicPr>
          <p:cNvPr id="12" name="Picture 11"/>
          <p:cNvPicPr>
            <a:picLocks noChangeAspect="1"/>
          </p:cNvPicPr>
          <p:nvPr/>
        </p:nvPicPr>
        <p:blipFill>
          <a:blip r:embed="rId6"/>
          <a:stretch>
            <a:fillRect/>
          </a:stretch>
        </p:blipFill>
        <p:spPr>
          <a:xfrm>
            <a:off x="4721458" y="-683414"/>
            <a:ext cx="5037955" cy="7556932"/>
          </a:xfrm>
          <a:prstGeom prst="rect">
            <a:avLst/>
          </a:prstGeom>
        </p:spPr>
      </p:pic>
      <p:sp>
        <p:nvSpPr>
          <p:cNvPr id="13" name="TextBox 12"/>
          <p:cNvSpPr txBox="1"/>
          <p:nvPr/>
        </p:nvSpPr>
        <p:spPr>
          <a:xfrm>
            <a:off x="5445617" y="1531517"/>
            <a:ext cx="3589635" cy="4154984"/>
          </a:xfrm>
          <a:prstGeom prst="rect">
            <a:avLst/>
          </a:prstGeom>
          <a:noFill/>
        </p:spPr>
        <p:txBody>
          <a:bodyPr wrap="square" rtlCol="0">
            <a:spAutoFit/>
          </a:bodyPr>
          <a:lstStyle/>
          <a:p>
            <a:pPr algn="ctr"/>
            <a:r>
              <a:rPr lang="en-GB" sz="3200" b="1" dirty="0">
                <a:solidFill>
                  <a:schemeClr val="bg1"/>
                </a:solidFill>
              </a:rPr>
              <a:t>Fight a battle</a:t>
            </a:r>
          </a:p>
          <a:p>
            <a:pPr algn="ctr"/>
            <a:endParaRPr lang="en-GB" sz="3200" b="1" dirty="0">
              <a:solidFill>
                <a:schemeClr val="bg1"/>
              </a:solidFill>
            </a:endParaRPr>
          </a:p>
          <a:p>
            <a:pPr algn="ctr"/>
            <a:r>
              <a:rPr lang="en-GB" sz="3600" b="1" dirty="0">
                <a:highlight>
                  <a:srgbClr val="FFFF00"/>
                </a:highlight>
              </a:rPr>
              <a:t>Find a battlefield</a:t>
            </a:r>
          </a:p>
          <a:p>
            <a:pPr algn="ctr"/>
            <a:endParaRPr lang="en-GB" sz="3200" b="1" dirty="0">
              <a:solidFill>
                <a:schemeClr val="bg1"/>
              </a:solidFill>
            </a:endParaRPr>
          </a:p>
          <a:p>
            <a:pPr algn="ctr"/>
            <a:r>
              <a:rPr lang="en-GB" sz="3200" b="1" dirty="0">
                <a:solidFill>
                  <a:schemeClr val="bg1"/>
                </a:solidFill>
              </a:rPr>
              <a:t>Solve a mystery </a:t>
            </a:r>
          </a:p>
          <a:p>
            <a:pPr algn="ctr"/>
            <a:endParaRPr lang="en-GB" sz="3200" b="1" dirty="0">
              <a:solidFill>
                <a:schemeClr val="bg1"/>
              </a:solidFill>
            </a:endParaRPr>
          </a:p>
          <a:p>
            <a:pPr algn="ctr"/>
            <a:r>
              <a:rPr lang="en-GB" sz="3200" b="1" dirty="0">
                <a:solidFill>
                  <a:schemeClr val="bg1"/>
                </a:solidFill>
              </a:rPr>
              <a:t>Meet some soldiers</a:t>
            </a:r>
          </a:p>
          <a:p>
            <a:endParaRPr lang="en-GB" dirty="0"/>
          </a:p>
          <a:p>
            <a:endParaRPr lang="en-GB" dirty="0"/>
          </a:p>
        </p:txBody>
      </p:sp>
    </p:spTree>
    <p:extLst>
      <p:ext uri="{BB962C8B-B14F-4D97-AF65-F5344CB8AC3E}">
        <p14:creationId xmlns:p14="http://schemas.microsoft.com/office/powerpoint/2010/main" val="54299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035" y="379709"/>
            <a:ext cx="8669405" cy="5262979"/>
          </a:xfrm>
          <a:prstGeom prst="rect">
            <a:avLst/>
          </a:prstGeom>
        </p:spPr>
        <p:txBody>
          <a:bodyPr wrap="square">
            <a:spAutoFit/>
          </a:bodyPr>
          <a:lstStyle/>
          <a:p>
            <a:r>
              <a:rPr lang="en-GB" sz="2400" dirty="0">
                <a:latin typeface="Bahnschrift" panose="020B0502040204020203" pitchFamily="34" charset="0"/>
              </a:rPr>
              <a:t>We advanced towards the enemy along the rabbit warren which was on a high hill above Gainsborough. Our army had the Lincoln troops at the front, two troops from Northampton and three small troops from Nottingham in the middle and Colonel Cromwell’s troop was at the back. The enemy stayed at the top of the hill. We began to advance up the hill. The enemy opposed us but we fought them off until our whole army reached the top. The enemy held their ground which gave them the advantage. They had three cavalry regiments and another very large regiment held back in reserve commanded by General Cavendish. We formed up our cavalry ready to fight which was difficult because of all the rabbit holes and the difficult climb up the hill. </a:t>
            </a:r>
          </a:p>
          <a:p>
            <a:endParaRPr lang="en-GB" sz="2400" dirty="0"/>
          </a:p>
        </p:txBody>
      </p:sp>
      <p:pic>
        <p:nvPicPr>
          <p:cNvPr id="4" name="Picture 3"/>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5" name="Picture 4"/>
          <p:cNvPicPr/>
          <p:nvPr/>
        </p:nvPicPr>
        <p:blipFill>
          <a:blip r:embed="rId5" cstate="print">
            <a:extLst>
              <a:ext uri="{BEBA8EAE-BF5A-486C-A8C5-ECC9F3942E4B}">
                <a14:imgProps xmlns:a14="http://schemas.microsoft.com/office/drawing/2010/main">
                  <a14:imgLayer r:embed="rId6">
                    <a14:imgEffect>
                      <a14:backgroundRemoval t="1165" b="100000" l="0" r="99830"/>
                    </a14:imgEffect>
                  </a14:imgLayer>
                </a14:imgProps>
              </a:ext>
              <a:ext uri="{28A0092B-C50C-407E-A947-70E740481C1C}">
                <a14:useLocalDpi xmlns:a14="http://schemas.microsoft.com/office/drawing/2010/main" val="0"/>
              </a:ext>
            </a:extLst>
          </a:blip>
          <a:srcRect/>
          <a:stretch>
            <a:fillRect/>
          </a:stretch>
        </p:blipFill>
        <p:spPr bwMode="auto">
          <a:xfrm>
            <a:off x="8331828" y="1266146"/>
            <a:ext cx="3939119" cy="4408645"/>
          </a:xfrm>
          <a:prstGeom prst="rect">
            <a:avLst/>
          </a:prstGeom>
          <a:noFill/>
        </p:spPr>
      </p:pic>
      <p:grpSp>
        <p:nvGrpSpPr>
          <p:cNvPr id="6" name="Group 5"/>
          <p:cNvGrpSpPr/>
          <p:nvPr/>
        </p:nvGrpSpPr>
        <p:grpSpPr>
          <a:xfrm>
            <a:off x="8331828" y="137808"/>
            <a:ext cx="2463338" cy="483802"/>
            <a:chOff x="641927" y="207078"/>
            <a:chExt cx="2463338" cy="483802"/>
          </a:xfrm>
        </p:grpSpPr>
        <p:sp>
          <p:nvSpPr>
            <p:cNvPr id="7" name="Rounded Rectangle 6"/>
            <p:cNvSpPr/>
            <p:nvPr/>
          </p:nvSpPr>
          <p:spPr>
            <a:xfrm>
              <a:off x="641927" y="207078"/>
              <a:ext cx="2019993" cy="48380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62429" y="207078"/>
              <a:ext cx="2142836" cy="461665"/>
            </a:xfrm>
            <a:prstGeom prst="rect">
              <a:avLst/>
            </a:prstGeom>
            <a:noFill/>
          </p:spPr>
          <p:txBody>
            <a:bodyPr wrap="square" rtlCol="0">
              <a:spAutoFit/>
            </a:bodyPr>
            <a:lstStyle/>
            <a:p>
              <a:r>
                <a:rPr lang="en-GB" sz="2400" b="1" dirty="0"/>
                <a:t>Source 2</a:t>
              </a:r>
            </a:p>
          </p:txBody>
        </p:sp>
      </p:grpSp>
      <p:grpSp>
        <p:nvGrpSpPr>
          <p:cNvPr id="9" name="Group 8">
            <a:extLst>
              <a:ext uri="{FF2B5EF4-FFF2-40B4-BE49-F238E27FC236}">
                <a16:creationId xmlns:a16="http://schemas.microsoft.com/office/drawing/2014/main" id="{B2CBD774-2AA8-4C7B-BA38-40AF8B690131}"/>
              </a:ext>
            </a:extLst>
          </p:cNvPr>
          <p:cNvGrpSpPr/>
          <p:nvPr/>
        </p:nvGrpSpPr>
        <p:grpSpPr>
          <a:xfrm>
            <a:off x="10866171" y="172979"/>
            <a:ext cx="1085849" cy="1027346"/>
            <a:chOff x="9010650" y="4052498"/>
            <a:chExt cx="1085849" cy="1027346"/>
          </a:xfrm>
        </p:grpSpPr>
        <p:sp>
          <p:nvSpPr>
            <p:cNvPr id="10" name="Rectangle: Rounded Corners 9">
              <a:extLst>
                <a:ext uri="{FF2B5EF4-FFF2-40B4-BE49-F238E27FC236}">
                  <a16:creationId xmlns:a16="http://schemas.microsoft.com/office/drawing/2014/main" id="{29B7B98E-0A9B-4B0D-BD16-BD1C311F47AF}"/>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EC0839C-4487-4CE9-9905-292128E6FD1E}"/>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12" name="Civil War Centre_Find The Battlefield_Cromwell 2 Modernised">
            <a:hlinkClick r:id="" action="ppaction://media"/>
            <a:extLst>
              <a:ext uri="{FF2B5EF4-FFF2-40B4-BE49-F238E27FC236}">
                <a16:creationId xmlns:a16="http://schemas.microsoft.com/office/drawing/2014/main" id="{959997F4-656B-46FE-87AC-EB5290E2C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5895" y="280252"/>
            <a:ext cx="406400" cy="406400"/>
          </a:xfrm>
          <a:prstGeom prst="rect">
            <a:avLst/>
          </a:prstGeom>
        </p:spPr>
      </p:pic>
    </p:spTree>
    <p:extLst>
      <p:ext uri="{BB962C8B-B14F-4D97-AF65-F5344CB8AC3E}">
        <p14:creationId xmlns:p14="http://schemas.microsoft.com/office/powerpoint/2010/main" val="255104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7348" y="1314104"/>
            <a:ext cx="6336632" cy="3046988"/>
          </a:xfrm>
          <a:prstGeom prst="rect">
            <a:avLst/>
          </a:prstGeom>
          <a:noFill/>
        </p:spPr>
        <p:txBody>
          <a:bodyPr wrap="square" rtlCol="0">
            <a:spAutoFit/>
          </a:bodyPr>
          <a:lstStyle/>
          <a:p>
            <a:r>
              <a:rPr lang="en-GB" sz="3200" dirty="0">
                <a:latin typeface="Bahnschrift" panose="020B0502040204020203" pitchFamily="34" charset="0"/>
              </a:rPr>
              <a:t>What clues about where the battle was fought can you find in these sources? </a:t>
            </a:r>
          </a:p>
          <a:p>
            <a:endParaRPr lang="en-GB" sz="3200" dirty="0">
              <a:latin typeface="Bahnschrift" panose="020B0502040204020203" pitchFamily="34" charset="0"/>
            </a:endParaRPr>
          </a:p>
          <a:p>
            <a:r>
              <a:rPr lang="en-GB" sz="3200" dirty="0">
                <a:latin typeface="Bahnschrift" panose="020B0502040204020203" pitchFamily="34" charset="0"/>
              </a:rPr>
              <a:t>Note the clues down on your sheet.</a:t>
            </a: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4" name="Picture 3"/>
          <p:cNvPicPr>
            <a:picLocks noChangeAspect="1"/>
          </p:cNvPicPr>
          <p:nvPr/>
        </p:nvPicPr>
        <p:blipFill rotWithShape="1">
          <a:blip r:embed="rId3"/>
          <a:srcRect l="35439" t="25711" r="36404" b="13001"/>
          <a:stretch/>
        </p:blipFill>
        <p:spPr>
          <a:xfrm>
            <a:off x="7573688" y="306280"/>
            <a:ext cx="4201218" cy="5143548"/>
          </a:xfrm>
          <a:prstGeom prst="rect">
            <a:avLst/>
          </a:prstGeom>
        </p:spPr>
      </p:pic>
    </p:spTree>
    <p:extLst>
      <p:ext uri="{BB962C8B-B14F-4D97-AF65-F5344CB8AC3E}">
        <p14:creationId xmlns:p14="http://schemas.microsoft.com/office/powerpoint/2010/main" val="108350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780" y="1998369"/>
            <a:ext cx="6096000" cy="1938992"/>
          </a:xfrm>
          <a:prstGeom prst="rect">
            <a:avLst/>
          </a:prstGeom>
        </p:spPr>
        <p:txBody>
          <a:bodyPr>
            <a:spAutoFit/>
          </a:bodyPr>
          <a:lstStyle/>
          <a:p>
            <a:r>
              <a:rPr lang="en-GB" sz="4000" dirty="0">
                <a:latin typeface="Bahnschrift" panose="020B0502040204020203" pitchFamily="34" charset="0"/>
              </a:rPr>
              <a:t>What clues have we found so far about the location of the battlefield?</a:t>
            </a: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2" name="Picture 1"/>
          <p:cNvPicPr>
            <a:picLocks noChangeAspect="1"/>
          </p:cNvPicPr>
          <p:nvPr/>
        </p:nvPicPr>
        <p:blipFill rotWithShape="1">
          <a:blip r:embed="rId3"/>
          <a:srcRect l="19473" t="21812" r="52281" b="34669"/>
          <a:stretch/>
        </p:blipFill>
        <p:spPr>
          <a:xfrm>
            <a:off x="6305780" y="288758"/>
            <a:ext cx="5886220" cy="5101389"/>
          </a:xfrm>
          <a:prstGeom prst="rect">
            <a:avLst/>
          </a:prstGeom>
        </p:spPr>
      </p:pic>
    </p:spTree>
    <p:extLst>
      <p:ext uri="{BB962C8B-B14F-4D97-AF65-F5344CB8AC3E}">
        <p14:creationId xmlns:p14="http://schemas.microsoft.com/office/powerpoint/2010/main" val="416642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5" y="-183733"/>
            <a:ext cx="4642045" cy="6858000"/>
          </a:xfrm>
          <a:prstGeom prst="rect">
            <a:avLst/>
          </a:prstGeom>
          <a:effectLst>
            <a:softEdge rad="317500"/>
          </a:effectLst>
        </p:spPr>
      </p:pic>
      <p:sp>
        <p:nvSpPr>
          <p:cNvPr id="3" name="TextBox 2"/>
          <p:cNvSpPr txBox="1"/>
          <p:nvPr/>
        </p:nvSpPr>
        <p:spPr>
          <a:xfrm>
            <a:off x="5421746" y="748724"/>
            <a:ext cx="5948218" cy="5262979"/>
          </a:xfrm>
          <a:prstGeom prst="rect">
            <a:avLst/>
          </a:prstGeom>
          <a:noFill/>
        </p:spPr>
        <p:txBody>
          <a:bodyPr wrap="square" rtlCol="0">
            <a:spAutoFit/>
          </a:bodyPr>
          <a:lstStyle/>
          <a:p>
            <a:r>
              <a:rPr lang="en-GB" sz="2400" dirty="0">
                <a:latin typeface="Bahnschrift" panose="020B0502040204020203" pitchFamily="34" charset="0"/>
              </a:rPr>
              <a:t>In medieval England the land around a manor house was divided into strips. </a:t>
            </a:r>
          </a:p>
          <a:p>
            <a:endParaRPr lang="en-GB" sz="2400" dirty="0">
              <a:latin typeface="Bahnschrift" panose="020B0502040204020203" pitchFamily="34" charset="0"/>
            </a:endParaRPr>
          </a:p>
          <a:p>
            <a:r>
              <a:rPr lang="en-GB" sz="2400" dirty="0">
                <a:latin typeface="Bahnschrift" panose="020B0502040204020203" pitchFamily="34" charset="0"/>
              </a:rPr>
              <a:t>Some of these strips belonged to the Lord of the manor (the demesne land). </a:t>
            </a:r>
          </a:p>
          <a:p>
            <a:endParaRPr lang="en-GB" sz="2400" dirty="0">
              <a:latin typeface="Bahnschrift" panose="020B0502040204020203" pitchFamily="34" charset="0"/>
            </a:endParaRPr>
          </a:p>
          <a:p>
            <a:r>
              <a:rPr lang="en-GB" sz="2400" dirty="0">
                <a:latin typeface="Bahnschrift" panose="020B0502040204020203" pitchFamily="34" charset="0"/>
              </a:rPr>
              <a:t>The rest of these strips were shared out between the people of the village. Everyone had a share of good and bad land.</a:t>
            </a:r>
          </a:p>
          <a:p>
            <a:endParaRPr lang="en-GB" sz="2400" dirty="0">
              <a:latin typeface="Bahnschrift" panose="020B0502040204020203" pitchFamily="34" charset="0"/>
            </a:endParaRPr>
          </a:p>
          <a:p>
            <a:r>
              <a:rPr lang="en-GB" sz="2400" dirty="0">
                <a:latin typeface="Bahnschrift" panose="020B0502040204020203" pitchFamily="34" charset="0"/>
              </a:rPr>
              <a:t>There were also common fields that people could use to graze their animals or gather firewood. </a:t>
            </a:r>
          </a:p>
        </p:txBody>
      </p:sp>
      <p:cxnSp>
        <p:nvCxnSpPr>
          <p:cNvPr id="5" name="Straight Arrow Connector 4"/>
          <p:cNvCxnSpPr/>
          <p:nvPr/>
        </p:nvCxnSpPr>
        <p:spPr>
          <a:xfrm flipH="1">
            <a:off x="4216400" y="2512291"/>
            <a:ext cx="1205347" cy="855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1717040" y="2885048"/>
            <a:ext cx="3704706" cy="8464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flipV="1">
            <a:off x="4064001" y="2346037"/>
            <a:ext cx="1440872" cy="2639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3380509" y="5024582"/>
            <a:ext cx="2124364" cy="923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4" name="TextBox 3"/>
          <p:cNvSpPr txBox="1"/>
          <p:nvPr/>
        </p:nvSpPr>
        <p:spPr>
          <a:xfrm>
            <a:off x="5421746" y="253104"/>
            <a:ext cx="6398369" cy="584775"/>
          </a:xfrm>
          <a:prstGeom prst="rect">
            <a:avLst/>
          </a:prstGeom>
          <a:noFill/>
        </p:spPr>
        <p:txBody>
          <a:bodyPr wrap="square" rtlCol="0">
            <a:spAutoFit/>
          </a:bodyPr>
          <a:lstStyle/>
          <a:p>
            <a:r>
              <a:rPr lang="en-GB" sz="3200" b="1" dirty="0"/>
              <a:t>L</a:t>
            </a:r>
            <a:r>
              <a:rPr lang="en-GB" sz="3200" b="1" dirty="0">
                <a:latin typeface="Bahnschrift" panose="020B0502040204020203" pitchFamily="34" charset="0"/>
              </a:rPr>
              <a:t>andscape in the Past</a:t>
            </a:r>
          </a:p>
        </p:txBody>
      </p:sp>
    </p:spTree>
    <p:extLst>
      <p:ext uri="{BB962C8B-B14F-4D97-AF65-F5344CB8AC3E}">
        <p14:creationId xmlns:p14="http://schemas.microsoft.com/office/powerpoint/2010/main" val="393543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1523" y="766897"/>
            <a:ext cx="5982247" cy="3785652"/>
          </a:xfrm>
          <a:prstGeom prst="rect">
            <a:avLst/>
          </a:prstGeom>
          <a:noFill/>
        </p:spPr>
        <p:txBody>
          <a:bodyPr wrap="square" rtlCol="0">
            <a:spAutoFit/>
          </a:bodyPr>
          <a:lstStyle/>
          <a:p>
            <a:r>
              <a:rPr lang="en-GB" sz="2400" dirty="0">
                <a:latin typeface="Bahnschrift" panose="020B0502040204020203" pitchFamily="34" charset="0"/>
              </a:rPr>
              <a:t>In the seventeenth century, this system began to change in some places. </a:t>
            </a:r>
          </a:p>
          <a:p>
            <a:endParaRPr lang="en-GB" sz="2400" dirty="0">
              <a:latin typeface="Bahnschrift" panose="020B0502040204020203" pitchFamily="34" charset="0"/>
            </a:endParaRPr>
          </a:p>
          <a:p>
            <a:r>
              <a:rPr lang="en-GB" sz="2400" dirty="0">
                <a:latin typeface="Bahnschrift" panose="020B0502040204020203" pitchFamily="34" charset="0"/>
              </a:rPr>
              <a:t>Enclosure began. This meant that some fields were hedged and peasants lost some of their rights and privileges.</a:t>
            </a:r>
          </a:p>
          <a:p>
            <a:endParaRPr lang="en-GB" sz="2400" dirty="0">
              <a:latin typeface="Bahnschrift" panose="020B0502040204020203" pitchFamily="34" charset="0"/>
            </a:endParaRPr>
          </a:p>
          <a:p>
            <a:r>
              <a:rPr lang="en-GB" sz="2400" dirty="0">
                <a:latin typeface="Bahnschrift" panose="020B0502040204020203" pitchFamily="34" charset="0"/>
              </a:rPr>
              <a:t>This is a seventeenth-century map of Gainsborough. These fields were now enclosed by hedges.</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66214" t="50923"/>
          <a:stretch/>
        </p:blipFill>
        <p:spPr>
          <a:xfrm>
            <a:off x="-1" y="0"/>
            <a:ext cx="5190593" cy="5652654"/>
          </a:xfrm>
          <a:prstGeom prst="rect">
            <a:avLst/>
          </a:prstGeom>
        </p:spPr>
      </p:pic>
      <p:pic>
        <p:nvPicPr>
          <p:cNvPr id="6" name="Picture 5"/>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418765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0"/>
            <a:ext cx="9481289" cy="5652654"/>
          </a:xfrm>
          <a:prstGeom prst="rect">
            <a:avLst/>
          </a:prstGeom>
          <a:effectLst>
            <a:softEdge rad="317500"/>
          </a:effectLst>
        </p:spPr>
      </p:pic>
      <p:sp>
        <p:nvSpPr>
          <p:cNvPr id="5" name="Rectangle: Rounded Corners 4">
            <a:extLst>
              <a:ext uri="{FF2B5EF4-FFF2-40B4-BE49-F238E27FC236}">
                <a16:creationId xmlns:a16="http://schemas.microsoft.com/office/drawing/2014/main" id="{1FE3BC0C-4D8E-4016-A17A-6724B2275A9F}"/>
              </a:ext>
            </a:extLst>
          </p:cNvPr>
          <p:cNvSpPr/>
          <p:nvPr/>
        </p:nvSpPr>
        <p:spPr>
          <a:xfrm>
            <a:off x="7934325" y="3505200"/>
            <a:ext cx="4048125" cy="18764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934325" y="3512455"/>
            <a:ext cx="4629150" cy="1815882"/>
          </a:xfrm>
          <a:prstGeom prst="rect">
            <a:avLst/>
          </a:prstGeom>
          <a:noFill/>
        </p:spPr>
        <p:txBody>
          <a:bodyPr wrap="square" rtlCol="0">
            <a:spAutoFit/>
          </a:bodyPr>
          <a:lstStyle/>
          <a:p>
            <a:r>
              <a:rPr lang="en-GB" sz="2800" dirty="0">
                <a:latin typeface="Bahnschrift" panose="020B0502040204020203" pitchFamily="34" charset="0"/>
              </a:rPr>
              <a:t>Here is the outline of the fields and hedges in seventeenth-century Gainsborough</a:t>
            </a:r>
          </a:p>
        </p:txBody>
      </p:sp>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3643746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4701"/>
            <a:ext cx="8600837" cy="5687355"/>
          </a:xfrm>
          <a:prstGeom prst="rect">
            <a:avLst/>
          </a:prstGeom>
          <a:effectLst>
            <a:softEdge rad="317500"/>
          </a:effectLst>
        </p:spPr>
      </p:pic>
      <p:sp>
        <p:nvSpPr>
          <p:cNvPr id="5" name="Rectangle: Rounded Corners 4">
            <a:extLst>
              <a:ext uri="{FF2B5EF4-FFF2-40B4-BE49-F238E27FC236}">
                <a16:creationId xmlns:a16="http://schemas.microsoft.com/office/drawing/2014/main" id="{20D861FF-6D76-4E49-AABA-F05CEC423C42}"/>
              </a:ext>
            </a:extLst>
          </p:cNvPr>
          <p:cNvSpPr/>
          <p:nvPr/>
        </p:nvSpPr>
        <p:spPr>
          <a:xfrm>
            <a:off x="8660392" y="761031"/>
            <a:ext cx="3407664" cy="409589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8784336" y="866633"/>
            <a:ext cx="3407664" cy="3785652"/>
          </a:xfrm>
          <a:prstGeom prst="rect">
            <a:avLst/>
          </a:prstGeom>
          <a:noFill/>
        </p:spPr>
        <p:txBody>
          <a:bodyPr wrap="square" rtlCol="0">
            <a:spAutoFit/>
          </a:bodyPr>
          <a:lstStyle/>
          <a:p>
            <a:r>
              <a:rPr lang="en-GB" sz="2400" dirty="0">
                <a:latin typeface="Bahnschrift" panose="020B0502040204020203" pitchFamily="34" charset="0"/>
              </a:rPr>
              <a:t>This is a map of Gainsborough in 1880.</a:t>
            </a:r>
          </a:p>
          <a:p>
            <a:endParaRPr lang="en-GB" sz="2400" dirty="0">
              <a:latin typeface="Bahnschrift" panose="020B0502040204020203" pitchFamily="34" charset="0"/>
            </a:endParaRPr>
          </a:p>
          <a:p>
            <a:r>
              <a:rPr lang="en-GB" sz="2400" dirty="0">
                <a:latin typeface="Bahnschrift" panose="020B0502040204020203" pitchFamily="34" charset="0"/>
              </a:rPr>
              <a:t>We can imagine what the land around Gainsborough was like in the seventeenth century by laying the enclosure map over this map</a:t>
            </a:r>
          </a:p>
        </p:txBody>
      </p:sp>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717666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981" y="159873"/>
            <a:ext cx="10143744" cy="5492781"/>
          </a:xfrm>
          <a:prstGeom prst="rect">
            <a:avLst/>
          </a:prstGeom>
          <a:effectLst>
            <a:softEdge rad="127000"/>
          </a:effectLst>
        </p:spPr>
      </p:pic>
      <p:sp>
        <p:nvSpPr>
          <p:cNvPr id="3" name="TextBox 2"/>
          <p:cNvSpPr txBox="1"/>
          <p:nvPr/>
        </p:nvSpPr>
        <p:spPr>
          <a:xfrm>
            <a:off x="10778836" y="2675430"/>
            <a:ext cx="3269673" cy="461665"/>
          </a:xfrm>
          <a:prstGeom prst="rect">
            <a:avLst/>
          </a:prstGeom>
          <a:noFill/>
        </p:spPr>
        <p:txBody>
          <a:bodyPr wrap="square" rtlCol="0">
            <a:spAutoFit/>
          </a:bodyPr>
          <a:lstStyle/>
          <a:p>
            <a:r>
              <a:rPr lang="en-GB" sz="2400" dirty="0">
                <a:latin typeface="Bahnschrift" panose="020B0502040204020203" pitchFamily="34" charset="0"/>
              </a:rPr>
              <a:t>Like this..</a:t>
            </a:r>
          </a:p>
        </p:txBody>
      </p:sp>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3250990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183718" y="0"/>
            <a:ext cx="8108362" cy="5754254"/>
          </a:xfrm>
          <a:prstGeom prst="rect">
            <a:avLst/>
          </a:prstGeom>
          <a:noFill/>
          <a:ln>
            <a:noFill/>
          </a:ln>
          <a:effectLst>
            <a:softEdge rad="317500"/>
          </a:effectLst>
        </p:spPr>
      </p:pic>
      <p:sp>
        <p:nvSpPr>
          <p:cNvPr id="2" name="TextBox 1">
            <a:extLst>
              <a:ext uri="{FF2B5EF4-FFF2-40B4-BE49-F238E27FC236}">
                <a16:creationId xmlns:a16="http://schemas.microsoft.com/office/drawing/2014/main" id="{001F2C1A-97D4-479D-A5D3-205D22982292}"/>
              </a:ext>
            </a:extLst>
          </p:cNvPr>
          <p:cNvSpPr txBox="1"/>
          <p:nvPr/>
        </p:nvSpPr>
        <p:spPr>
          <a:xfrm>
            <a:off x="5372100" y="3702050"/>
            <a:ext cx="1447800" cy="261610"/>
          </a:xfrm>
          <a:prstGeom prst="rect">
            <a:avLst/>
          </a:prstGeom>
          <a:noFill/>
        </p:spPr>
        <p:txBody>
          <a:bodyPr wrap="square" rtlCol="0">
            <a:spAutoFit/>
          </a:bodyPr>
          <a:lstStyle/>
          <a:p>
            <a:r>
              <a:rPr lang="en-GB" sz="1100" b="1" dirty="0" err="1"/>
              <a:t>Foxby</a:t>
            </a:r>
            <a:r>
              <a:rPr lang="en-GB" sz="1100" b="1" dirty="0"/>
              <a:t> Hill</a:t>
            </a:r>
          </a:p>
        </p:txBody>
      </p:sp>
    </p:spTree>
    <p:extLst>
      <p:ext uri="{BB962C8B-B14F-4D97-AF65-F5344CB8AC3E}">
        <p14:creationId xmlns:p14="http://schemas.microsoft.com/office/powerpoint/2010/main" val="2677714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297913"/>
            <a:ext cx="8620125" cy="6430529"/>
          </a:xfrm>
          <a:prstGeom prst="rect">
            <a:avLst/>
          </a:prstGeom>
          <a:noFill/>
          <a:ln>
            <a:noFill/>
          </a:ln>
          <a:effectLst>
            <a:softEdge rad="317500"/>
          </a:effectLst>
        </p:spPr>
      </p:pic>
      <p:pic>
        <p:nvPicPr>
          <p:cNvPr id="3" name="Picture 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5" name="Picture 4" descr="A picture containing crane&#10;&#10;Description automatically generated">
            <a:extLst>
              <a:ext uri="{FF2B5EF4-FFF2-40B4-BE49-F238E27FC236}">
                <a16:creationId xmlns:a16="http://schemas.microsoft.com/office/drawing/2014/main" id="{EA71345C-0057-4DEB-9718-2AB23CE02F9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148" b="96387" l="3575" r="95929">
                        <a14:foregroundMark x1="20755" y1="18359" x2="20755" y2="18359"/>
                        <a14:foregroundMark x1="20755" y1="18359" x2="8441" y2="6250"/>
                        <a14:foregroundMark x1="3674" y1="8008" x2="4568" y2="2246"/>
                        <a14:foregroundMark x1="64548" y1="88770" x2="89275" y2="65430"/>
                        <a14:foregroundMark x1="74181" y1="69434" x2="57696" y2="58398"/>
                        <a14:foregroundMark x1="57696" y1="58398" x2="53327" y2="45898"/>
                        <a14:foregroundMark x1="53327" y1="45898" x2="21450" y2="17480"/>
                        <a14:foregroundMark x1="95929" y1="96387" x2="80636" y2="78027"/>
                      </a14:backgroundRemoval>
                    </a14:imgEffect>
                  </a14:imgLayer>
                </a14:imgProps>
              </a:ext>
              <a:ext uri="{28A0092B-C50C-407E-A947-70E740481C1C}">
                <a14:useLocalDpi xmlns:a14="http://schemas.microsoft.com/office/drawing/2010/main" val="0"/>
              </a:ext>
            </a:extLst>
          </a:blip>
          <a:stretch>
            <a:fillRect/>
          </a:stretch>
        </p:blipFill>
        <p:spPr>
          <a:xfrm>
            <a:off x="180752" y="2113317"/>
            <a:ext cx="1581373" cy="1608070"/>
          </a:xfrm>
          <a:prstGeom prst="rect">
            <a:avLst/>
          </a:prstGeom>
        </p:spPr>
      </p:pic>
      <p:sp>
        <p:nvSpPr>
          <p:cNvPr id="6" name="TextBox 5">
            <a:extLst>
              <a:ext uri="{FF2B5EF4-FFF2-40B4-BE49-F238E27FC236}">
                <a16:creationId xmlns:a16="http://schemas.microsoft.com/office/drawing/2014/main" id="{A5CBD7C8-12B9-4B9D-881F-256F788172EA}"/>
              </a:ext>
            </a:extLst>
          </p:cNvPr>
          <p:cNvSpPr txBox="1"/>
          <p:nvPr/>
        </p:nvSpPr>
        <p:spPr>
          <a:xfrm>
            <a:off x="796354" y="3533775"/>
            <a:ext cx="1247998" cy="584775"/>
          </a:xfrm>
          <a:prstGeom prst="rect">
            <a:avLst/>
          </a:prstGeom>
          <a:noFill/>
        </p:spPr>
        <p:txBody>
          <a:bodyPr wrap="square" rtlCol="0">
            <a:spAutoFit/>
          </a:bodyPr>
          <a:lstStyle/>
          <a:p>
            <a:r>
              <a:rPr lang="en-GB" sz="1600" dirty="0">
                <a:latin typeface="Bahnschrift" panose="020B0502040204020203" pitchFamily="34" charset="0"/>
              </a:rPr>
              <a:t>Sword found here</a:t>
            </a:r>
          </a:p>
        </p:txBody>
      </p:sp>
      <p:cxnSp>
        <p:nvCxnSpPr>
          <p:cNvPr id="8" name="Straight Arrow Connector 7">
            <a:extLst>
              <a:ext uri="{FF2B5EF4-FFF2-40B4-BE49-F238E27FC236}">
                <a16:creationId xmlns:a16="http://schemas.microsoft.com/office/drawing/2014/main" id="{A8E4BC12-19A3-4611-9D88-83B0C747AB67}"/>
              </a:ext>
            </a:extLst>
          </p:cNvPr>
          <p:cNvCxnSpPr/>
          <p:nvPr/>
        </p:nvCxnSpPr>
        <p:spPr>
          <a:xfrm>
            <a:off x="1933575" y="3721387"/>
            <a:ext cx="1485900" cy="1743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8CAC042-2C4A-47FB-B5FB-20575370E1A7}"/>
              </a:ext>
            </a:extLst>
          </p:cNvPr>
          <p:cNvSpPr/>
          <p:nvPr/>
        </p:nvSpPr>
        <p:spPr>
          <a:xfrm>
            <a:off x="10429875" y="3533775"/>
            <a:ext cx="342900" cy="3619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AC2ADF2-11F9-48A1-A388-2AC2EE19E0A4}"/>
              </a:ext>
            </a:extLst>
          </p:cNvPr>
          <p:cNvSpPr txBox="1"/>
          <p:nvPr/>
        </p:nvSpPr>
        <p:spPr>
          <a:xfrm>
            <a:off x="10724022" y="3556575"/>
            <a:ext cx="1247998" cy="830997"/>
          </a:xfrm>
          <a:prstGeom prst="rect">
            <a:avLst/>
          </a:prstGeom>
          <a:noFill/>
        </p:spPr>
        <p:txBody>
          <a:bodyPr wrap="square" rtlCol="0">
            <a:spAutoFit/>
          </a:bodyPr>
          <a:lstStyle/>
          <a:p>
            <a:r>
              <a:rPr lang="en-GB" sz="1600" dirty="0">
                <a:latin typeface="Bahnschrift" panose="020B0502040204020203" pitchFamily="34" charset="0"/>
              </a:rPr>
              <a:t>Musket Balls found here</a:t>
            </a:r>
          </a:p>
        </p:txBody>
      </p:sp>
      <p:sp>
        <p:nvSpPr>
          <p:cNvPr id="12" name="Oval 11">
            <a:extLst>
              <a:ext uri="{FF2B5EF4-FFF2-40B4-BE49-F238E27FC236}">
                <a16:creationId xmlns:a16="http://schemas.microsoft.com/office/drawing/2014/main" id="{5197DF88-FFBE-4D10-AC6D-FD553E9CF8EB}"/>
              </a:ext>
            </a:extLst>
          </p:cNvPr>
          <p:cNvSpPr/>
          <p:nvPr/>
        </p:nvSpPr>
        <p:spPr>
          <a:xfrm>
            <a:off x="10724022" y="3242250"/>
            <a:ext cx="342900" cy="3619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A90A74E-0C99-4A95-A5D8-235062A0EC73}"/>
              </a:ext>
            </a:extLst>
          </p:cNvPr>
          <p:cNvSpPr/>
          <p:nvPr/>
        </p:nvSpPr>
        <p:spPr>
          <a:xfrm>
            <a:off x="10380669" y="3084075"/>
            <a:ext cx="342900" cy="3619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5A8E9C0-2379-46FD-8016-857DB3D92FFD}"/>
              </a:ext>
            </a:extLst>
          </p:cNvPr>
          <p:cNvCxnSpPr>
            <a:cxnSpLocks/>
            <a:stCxn id="11" idx="1"/>
          </p:cNvCxnSpPr>
          <p:nvPr/>
        </p:nvCxnSpPr>
        <p:spPr>
          <a:xfrm flipH="1" flipV="1">
            <a:off x="5929886" y="3965282"/>
            <a:ext cx="4794136" cy="67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52B046-3995-4F65-A265-D58A23FC4E68}"/>
              </a:ext>
            </a:extLst>
          </p:cNvPr>
          <p:cNvSpPr txBox="1"/>
          <p:nvPr/>
        </p:nvSpPr>
        <p:spPr>
          <a:xfrm>
            <a:off x="5205985" y="3856940"/>
            <a:ext cx="1447800" cy="261610"/>
          </a:xfrm>
          <a:prstGeom prst="rect">
            <a:avLst/>
          </a:prstGeom>
          <a:noFill/>
        </p:spPr>
        <p:txBody>
          <a:bodyPr wrap="square" rtlCol="0">
            <a:spAutoFit/>
          </a:bodyPr>
          <a:lstStyle/>
          <a:p>
            <a:r>
              <a:rPr lang="en-GB" sz="1100" b="1" dirty="0" err="1"/>
              <a:t>Foxby</a:t>
            </a:r>
            <a:r>
              <a:rPr lang="en-GB" sz="1100" b="1" dirty="0"/>
              <a:t> Hill</a:t>
            </a:r>
          </a:p>
        </p:txBody>
      </p:sp>
    </p:spTree>
    <p:extLst>
      <p:ext uri="{BB962C8B-B14F-4D97-AF65-F5344CB8AC3E}">
        <p14:creationId xmlns:p14="http://schemas.microsoft.com/office/powerpoint/2010/main" val="975807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348283" y="538937"/>
            <a:ext cx="2913195" cy="2887518"/>
          </a:xfrm>
          <a:prstGeom prst="rect">
            <a:avLst/>
          </a:prstGeom>
        </p:spPr>
      </p:pic>
      <p:sp>
        <p:nvSpPr>
          <p:cNvPr id="6" name="TextBox 5"/>
          <p:cNvSpPr txBox="1"/>
          <p:nvPr/>
        </p:nvSpPr>
        <p:spPr>
          <a:xfrm>
            <a:off x="395735" y="3341589"/>
            <a:ext cx="3453576" cy="923330"/>
          </a:xfrm>
          <a:prstGeom prst="rect">
            <a:avLst/>
          </a:prstGeom>
          <a:noFill/>
        </p:spPr>
        <p:txBody>
          <a:bodyPr wrap="square" rtlCol="0">
            <a:spAutoFit/>
          </a:bodyPr>
          <a:lstStyle/>
          <a:p>
            <a:r>
              <a:rPr lang="en-GB" sz="5400" dirty="0">
                <a:latin typeface="Bahnschrift" panose="020B0502040204020203" pitchFamily="34" charset="0"/>
              </a:rPr>
              <a:t>Soldiers</a:t>
            </a:r>
          </a:p>
        </p:txBody>
      </p:sp>
      <p:grpSp>
        <p:nvGrpSpPr>
          <p:cNvPr id="7" name="Group 6"/>
          <p:cNvGrpSpPr/>
          <p:nvPr/>
        </p:nvGrpSpPr>
        <p:grpSpPr>
          <a:xfrm>
            <a:off x="8172441" y="5674657"/>
            <a:ext cx="2123458" cy="1198861"/>
            <a:chOff x="8172441" y="5674657"/>
            <a:chExt cx="2123458"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grpSp>
      <p:pic>
        <p:nvPicPr>
          <p:cNvPr id="12" name="Picture 11"/>
          <p:cNvPicPr>
            <a:picLocks noChangeAspect="1"/>
          </p:cNvPicPr>
          <p:nvPr/>
        </p:nvPicPr>
        <p:blipFill>
          <a:blip r:embed="rId6"/>
          <a:stretch>
            <a:fillRect/>
          </a:stretch>
        </p:blipFill>
        <p:spPr>
          <a:xfrm>
            <a:off x="9373192" y="576029"/>
            <a:ext cx="2690038" cy="4035057"/>
          </a:xfrm>
          <a:prstGeom prst="rect">
            <a:avLst/>
          </a:prstGeom>
        </p:spPr>
      </p:pic>
      <p:sp>
        <p:nvSpPr>
          <p:cNvPr id="5" name="Rounded Rectangle 4"/>
          <p:cNvSpPr/>
          <p:nvPr/>
        </p:nvSpPr>
        <p:spPr>
          <a:xfrm>
            <a:off x="3857740" y="999460"/>
            <a:ext cx="5009813" cy="361162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3773603" y="1690114"/>
            <a:ext cx="5178086" cy="2400657"/>
          </a:xfrm>
          <a:prstGeom prst="rect">
            <a:avLst/>
          </a:prstGeom>
          <a:noFill/>
        </p:spPr>
        <p:txBody>
          <a:bodyPr wrap="square" rtlCol="0">
            <a:spAutoFit/>
          </a:bodyPr>
          <a:lstStyle/>
          <a:p>
            <a:pPr algn="ctr"/>
            <a:r>
              <a:rPr lang="en-GB" sz="6000" dirty="0">
                <a:latin typeface="Bahnschrift" panose="020B0502040204020203" pitchFamily="34" charset="0"/>
              </a:rPr>
              <a:t>Find the Battlefield!</a:t>
            </a:r>
          </a:p>
          <a:p>
            <a:pPr algn="ctr"/>
            <a:endParaRPr lang="en-GB" sz="1400" dirty="0">
              <a:latin typeface="Bahnschrift" panose="020B0502040204020203" pitchFamily="34" charset="0"/>
            </a:endParaRPr>
          </a:p>
          <a:p>
            <a:pPr algn="ctr"/>
            <a:r>
              <a:rPr lang="en-GB" sz="1600" dirty="0">
                <a:latin typeface="Bahnschrift" panose="020B0502040204020203" pitchFamily="34" charset="0"/>
              </a:rPr>
              <a:t>Developed in collaboration with The Battlefields Trust</a:t>
            </a:r>
          </a:p>
        </p:txBody>
      </p:sp>
    </p:spTree>
    <p:extLst>
      <p:ext uri="{BB962C8B-B14F-4D97-AF65-F5344CB8AC3E}">
        <p14:creationId xmlns:p14="http://schemas.microsoft.com/office/powerpoint/2010/main" val="215618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4491" y="186748"/>
            <a:ext cx="4027054" cy="5816977"/>
          </a:xfrm>
          <a:prstGeom prst="rect">
            <a:avLst/>
          </a:prstGeom>
          <a:noFill/>
        </p:spPr>
        <p:txBody>
          <a:bodyPr wrap="square" rtlCol="0">
            <a:spAutoFit/>
          </a:bodyPr>
          <a:lstStyle/>
          <a:p>
            <a:r>
              <a:rPr lang="en-GB" sz="2400" dirty="0">
                <a:latin typeface="Bahnschrift" panose="020B0502040204020203" pitchFamily="34" charset="0"/>
              </a:rPr>
              <a:t>What clues can you find on your map? </a:t>
            </a:r>
          </a:p>
          <a:p>
            <a:r>
              <a:rPr lang="en-GB" sz="2400" dirty="0">
                <a:latin typeface="Bahnschrift" panose="020B0502040204020203" pitchFamily="34" charset="0"/>
              </a:rPr>
              <a:t>Fill in the rest of your sheet</a:t>
            </a: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dirty="0">
                <a:latin typeface="Bahnschrift" panose="020B0502040204020203" pitchFamily="34" charset="0"/>
              </a:rPr>
              <a:t>Look for evidence in </a:t>
            </a:r>
          </a:p>
          <a:p>
            <a:endParaRPr lang="en-GB" sz="2400" dirty="0">
              <a:latin typeface="Bahnschrift" panose="020B0502040204020203" pitchFamily="34" charset="0"/>
            </a:endParaRPr>
          </a:p>
          <a:p>
            <a:pPr marL="285750" indent="-285750">
              <a:buFont typeface="Arial" panose="020B0604020202020204" pitchFamily="34" charset="0"/>
              <a:buChar char="•"/>
            </a:pPr>
            <a:r>
              <a:rPr lang="en-GB" sz="2400" dirty="0">
                <a:latin typeface="Bahnschrift" panose="020B0502040204020203" pitchFamily="34" charset="0"/>
              </a:rPr>
              <a:t>Objects that have been found in the ground (archaeology)</a:t>
            </a:r>
          </a:p>
          <a:p>
            <a:pPr marL="285750" indent="-285750">
              <a:buFont typeface="Arial" panose="020B0604020202020204" pitchFamily="34" charset="0"/>
              <a:buChar char="•"/>
            </a:pPr>
            <a:endParaRPr lang="en-GB" sz="2400" dirty="0">
              <a:latin typeface="Bahnschrift" panose="020B0502040204020203" pitchFamily="34" charset="0"/>
            </a:endParaRPr>
          </a:p>
          <a:p>
            <a:pPr marL="285750" indent="-285750">
              <a:buFont typeface="Arial" panose="020B0604020202020204" pitchFamily="34" charset="0"/>
              <a:buChar char="•"/>
            </a:pPr>
            <a:r>
              <a:rPr lang="en-GB" sz="2400" dirty="0">
                <a:latin typeface="Bahnschrift" panose="020B0502040204020203" pitchFamily="34" charset="0"/>
              </a:rPr>
              <a:t>Place Names</a:t>
            </a:r>
          </a:p>
          <a:p>
            <a:pPr marL="285750" indent="-285750">
              <a:buFont typeface="Arial" panose="020B0604020202020204" pitchFamily="34" charset="0"/>
              <a:buChar char="•"/>
            </a:pPr>
            <a:endParaRPr lang="en-GB" sz="2400" dirty="0">
              <a:latin typeface="Bahnschrift" panose="020B0502040204020203" pitchFamily="34" charset="0"/>
            </a:endParaRPr>
          </a:p>
          <a:p>
            <a:pPr marL="285750" indent="-285750">
              <a:buFont typeface="Arial" panose="020B0604020202020204" pitchFamily="34" charset="0"/>
              <a:buChar char="•"/>
            </a:pPr>
            <a:r>
              <a:rPr lang="en-GB" sz="2400" dirty="0">
                <a:latin typeface="Bahnschrift" panose="020B0502040204020203" pitchFamily="34" charset="0"/>
              </a:rPr>
              <a:t>Landscape features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4" name="Picture 3"/>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5" name="Picture 4"/>
          <p:cNvPicPr>
            <a:picLocks noChangeAspect="1"/>
          </p:cNvPicPr>
          <p:nvPr/>
        </p:nvPicPr>
        <p:blipFill rotWithShape="1">
          <a:blip r:embed="rId3"/>
          <a:srcRect l="35439" t="25711" r="36404" b="13001"/>
          <a:stretch/>
        </p:blipFill>
        <p:spPr>
          <a:xfrm>
            <a:off x="7573688" y="306280"/>
            <a:ext cx="4201218" cy="5143548"/>
          </a:xfrm>
          <a:prstGeom prst="rect">
            <a:avLst/>
          </a:prstGeom>
        </p:spPr>
      </p:pic>
    </p:spTree>
    <p:extLst>
      <p:ext uri="{BB962C8B-B14F-4D97-AF65-F5344CB8AC3E}">
        <p14:creationId xmlns:p14="http://schemas.microsoft.com/office/powerpoint/2010/main" val="2831756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8779" y="1724049"/>
            <a:ext cx="6096000" cy="2554545"/>
          </a:xfrm>
          <a:prstGeom prst="rect">
            <a:avLst/>
          </a:prstGeom>
        </p:spPr>
        <p:txBody>
          <a:bodyPr>
            <a:spAutoFit/>
          </a:bodyPr>
          <a:lstStyle/>
          <a:p>
            <a:r>
              <a:rPr lang="en-GB" sz="4000" dirty="0"/>
              <a:t>Do these clues help you to find the battlefield? Where do you think it might have been?</a:t>
            </a:r>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2" name="Picture 1"/>
          <p:cNvPicPr>
            <a:picLocks noChangeAspect="1"/>
          </p:cNvPicPr>
          <p:nvPr/>
        </p:nvPicPr>
        <p:blipFill rotWithShape="1">
          <a:blip r:embed="rId3"/>
          <a:srcRect l="19473" t="21812" r="52281" b="9416"/>
          <a:stretch/>
        </p:blipFill>
        <p:spPr>
          <a:xfrm>
            <a:off x="7684169" y="0"/>
            <a:ext cx="4090738" cy="5602534"/>
          </a:xfrm>
          <a:prstGeom prst="rect">
            <a:avLst/>
          </a:prstGeom>
        </p:spPr>
      </p:pic>
    </p:spTree>
    <p:extLst>
      <p:ext uri="{BB962C8B-B14F-4D97-AF65-F5344CB8AC3E}">
        <p14:creationId xmlns:p14="http://schemas.microsoft.com/office/powerpoint/2010/main" val="3960245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94159" y="1158949"/>
            <a:ext cx="3806455" cy="4093428"/>
          </a:xfrm>
          <a:prstGeom prst="rect">
            <a:avLst/>
          </a:prstGeom>
          <a:noFill/>
        </p:spPr>
        <p:txBody>
          <a:bodyPr wrap="square" rtlCol="0">
            <a:spAutoFit/>
          </a:bodyPr>
          <a:lstStyle/>
          <a:p>
            <a:r>
              <a:rPr lang="en-GB" sz="2000" dirty="0"/>
              <a:t>The Battlefields Trust would like to apply to Historic England to register Gainsborough Battlefield in this location, based on historical evidence. </a:t>
            </a:r>
          </a:p>
          <a:p>
            <a:endParaRPr lang="en-GB" sz="2000" dirty="0"/>
          </a:p>
          <a:p>
            <a:r>
              <a:rPr lang="en-GB" sz="2000"/>
              <a:t>You can help </a:t>
            </a:r>
            <a:r>
              <a:rPr lang="en-GB" sz="2000" dirty="0"/>
              <a:t>them by writing a letter to </a:t>
            </a:r>
            <a:r>
              <a:rPr lang="en-GB" sz="2000"/>
              <a:t>Historic England, </a:t>
            </a:r>
            <a:r>
              <a:rPr lang="en-GB" sz="2000" dirty="0"/>
              <a:t>persuading them that the battle took place here. </a:t>
            </a:r>
          </a:p>
          <a:p>
            <a:endParaRPr lang="en-GB" sz="2000" dirty="0"/>
          </a:p>
          <a:p>
            <a:r>
              <a:rPr lang="en-GB" sz="2000" dirty="0"/>
              <a:t>Use the writing frame and your clues sheet to help you. </a:t>
            </a:r>
          </a:p>
        </p:txBody>
      </p:sp>
      <p:pic>
        <p:nvPicPr>
          <p:cNvPr id="5" name="Picture 4"/>
          <p:cNvPicPr>
            <a:picLocks noChangeAspect="1"/>
          </p:cNvPicPr>
          <p:nvPr/>
        </p:nvPicPr>
        <p:blipFill>
          <a:blip r:embed="rId2"/>
          <a:stretch>
            <a:fillRect/>
          </a:stretch>
        </p:blipFill>
        <p:spPr>
          <a:xfrm>
            <a:off x="0" y="0"/>
            <a:ext cx="7949839" cy="6604892"/>
          </a:xfrm>
          <a:prstGeom prst="rect">
            <a:avLst/>
          </a:prstGeom>
        </p:spPr>
      </p:pic>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Tree>
    <p:extLst>
      <p:ext uri="{BB962C8B-B14F-4D97-AF65-F5344CB8AC3E}">
        <p14:creationId xmlns:p14="http://schemas.microsoft.com/office/powerpoint/2010/main" val="639048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74720" y="955039"/>
            <a:ext cx="5516880" cy="432711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a:xfrm>
            <a:off x="3812262" y="1111902"/>
            <a:ext cx="4947920" cy="3571858"/>
          </a:xfrm>
        </p:spPr>
        <p:txBody>
          <a:bodyPr>
            <a:noAutofit/>
          </a:bodyPr>
          <a:lstStyle/>
          <a:p>
            <a:r>
              <a:rPr lang="en-GB" sz="2800" dirty="0"/>
              <a:t>Now you know what happened at the battle of Gainsborough. </a:t>
            </a:r>
          </a:p>
          <a:p>
            <a:endParaRPr lang="en-GB" sz="2800" dirty="0"/>
          </a:p>
          <a:p>
            <a:r>
              <a:rPr lang="en-GB" sz="2800" dirty="0"/>
              <a:t>But where in Gainsborough did the battle take place?</a:t>
            </a:r>
          </a:p>
          <a:p>
            <a:endParaRPr lang="en-GB" sz="2800" dirty="0"/>
          </a:p>
          <a:p>
            <a:r>
              <a:rPr lang="en-GB" sz="2800" dirty="0"/>
              <a:t>How can historians find out what happened where in the past? </a:t>
            </a:r>
          </a:p>
          <a:p>
            <a:endParaRPr lang="en-GB" sz="3200" dirty="0"/>
          </a:p>
        </p:txBody>
      </p:sp>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7" name="Picture 6"/>
          <p:cNvPicPr>
            <a:picLocks noChangeAspect="1"/>
          </p:cNvPicPr>
          <p:nvPr/>
        </p:nvPicPr>
        <p:blipFill>
          <a:blip r:embed="rId3"/>
          <a:stretch>
            <a:fillRect/>
          </a:stretch>
        </p:blipFill>
        <p:spPr>
          <a:xfrm>
            <a:off x="-108661" y="468709"/>
            <a:ext cx="5285462" cy="4612615"/>
          </a:xfrm>
          <a:prstGeom prst="rect">
            <a:avLst/>
          </a:prstGeom>
        </p:spPr>
      </p:pic>
      <p:pic>
        <p:nvPicPr>
          <p:cNvPr id="8" name="Picture 7"/>
          <p:cNvPicPr>
            <a:picLocks noChangeAspect="1"/>
          </p:cNvPicPr>
          <p:nvPr/>
        </p:nvPicPr>
        <p:blipFill>
          <a:blip r:embed="rId3"/>
          <a:stretch>
            <a:fillRect/>
          </a:stretch>
        </p:blipFill>
        <p:spPr>
          <a:xfrm flipH="1">
            <a:off x="7021122" y="468708"/>
            <a:ext cx="5277558" cy="4612615"/>
          </a:xfrm>
          <a:prstGeom prst="rect">
            <a:avLst/>
          </a:prstGeom>
        </p:spPr>
      </p:pic>
    </p:spTree>
    <p:extLst>
      <p:ext uri="{BB962C8B-B14F-4D97-AF65-F5344CB8AC3E}">
        <p14:creationId xmlns:p14="http://schemas.microsoft.com/office/powerpoint/2010/main" val="3971403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426" t="14015" r="21912" b="5516"/>
          <a:stretch/>
        </p:blipFill>
        <p:spPr>
          <a:xfrm>
            <a:off x="4836159" y="351209"/>
            <a:ext cx="7051041" cy="5013271"/>
          </a:xfrm>
          <a:prstGeom prst="rect">
            <a:avLst/>
          </a:prstGeom>
        </p:spPr>
      </p:pic>
      <p:sp>
        <p:nvSpPr>
          <p:cNvPr id="3" name="TextBox 2"/>
          <p:cNvSpPr txBox="1"/>
          <p:nvPr/>
        </p:nvSpPr>
        <p:spPr>
          <a:xfrm>
            <a:off x="818147" y="5598695"/>
            <a:ext cx="10876548" cy="646331"/>
          </a:xfrm>
          <a:prstGeom prst="rect">
            <a:avLst/>
          </a:prstGeom>
          <a:noFill/>
        </p:spPr>
        <p:txBody>
          <a:bodyPr wrap="square" rtlCol="0">
            <a:spAutoFit/>
          </a:bodyPr>
          <a:lstStyle/>
          <a:p>
            <a:r>
              <a:rPr lang="en-GB" dirty="0"/>
              <a:t>The Battlefields Trust would like to put the this Civil War battlefield onto their map.</a:t>
            </a:r>
          </a:p>
          <a:p>
            <a:r>
              <a:rPr lang="en-GB" dirty="0"/>
              <a:t>Can you help them find it?</a:t>
            </a:r>
          </a:p>
        </p:txBody>
      </p:sp>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5" name="TextBox 4"/>
          <p:cNvSpPr txBox="1"/>
          <p:nvPr/>
        </p:nvSpPr>
        <p:spPr>
          <a:xfrm>
            <a:off x="528320" y="802640"/>
            <a:ext cx="4013200" cy="3970318"/>
          </a:xfrm>
          <a:prstGeom prst="rect">
            <a:avLst/>
          </a:prstGeom>
          <a:noFill/>
        </p:spPr>
        <p:txBody>
          <a:bodyPr wrap="square" rtlCol="0">
            <a:spAutoFit/>
          </a:bodyPr>
          <a:lstStyle/>
          <a:p>
            <a:r>
              <a:rPr lang="en-GB" sz="2800" dirty="0"/>
              <a:t>The Battlefields Trust want to put the Gainsborough Battlefield on their battle map. </a:t>
            </a:r>
          </a:p>
          <a:p>
            <a:endParaRPr lang="en-GB" sz="2800" dirty="0"/>
          </a:p>
          <a:p>
            <a:endParaRPr lang="en-GB" sz="2800" dirty="0"/>
          </a:p>
          <a:p>
            <a:r>
              <a:rPr lang="en-GB" sz="2800" dirty="0"/>
              <a:t>They need historians to help them find out where the battle was fought. </a:t>
            </a:r>
          </a:p>
        </p:txBody>
      </p:sp>
    </p:spTree>
    <p:extLst>
      <p:ext uri="{BB962C8B-B14F-4D97-AF65-F5344CB8AC3E}">
        <p14:creationId xmlns:p14="http://schemas.microsoft.com/office/powerpoint/2010/main" val="424619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4616" y="3283372"/>
            <a:ext cx="2888559" cy="2778114"/>
          </a:xfrm>
          <a:prstGeom prst="rect">
            <a:avLst/>
          </a:prstGeom>
          <a:effectLst>
            <a:softEdge rad="317500"/>
          </a:effectLst>
        </p:spPr>
      </p:pic>
      <p:sp>
        <p:nvSpPr>
          <p:cNvPr id="2" name="Rectangle 1"/>
          <p:cNvSpPr/>
          <p:nvPr/>
        </p:nvSpPr>
        <p:spPr>
          <a:xfrm>
            <a:off x="406401" y="665598"/>
            <a:ext cx="11348720" cy="2800767"/>
          </a:xfrm>
          <a:prstGeom prst="rect">
            <a:avLst/>
          </a:prstGeom>
        </p:spPr>
        <p:txBody>
          <a:bodyPr wrap="square">
            <a:spAutoFit/>
          </a:bodyPr>
          <a:lstStyle/>
          <a:p>
            <a:r>
              <a:rPr lang="en-GB" sz="3200" b="1" dirty="0">
                <a:latin typeface="Calibri" panose="020F0502020204030204" pitchFamily="34" charset="0"/>
                <a:ea typeface="Calibri" panose="020F0502020204030204" pitchFamily="34" charset="0"/>
                <a:cs typeface="Times New Roman" panose="02020603050405020304" pitchFamily="18" charset="0"/>
              </a:rPr>
              <a:t>You are going to work as historians to help The Battlefields Trust</a:t>
            </a:r>
          </a:p>
          <a:p>
            <a:endParaRPr lang="en-GB" sz="2400" dirty="0">
              <a:latin typeface="Calibri" panose="020F0502020204030204" pitchFamily="34" charset="0"/>
              <a:ea typeface="Calibri" panose="020F0502020204030204" pitchFamily="34" charset="0"/>
              <a:cs typeface="Times New Roman" panose="02020603050405020304" pitchFamily="18" charset="0"/>
            </a:endParaRPr>
          </a:p>
          <a:p>
            <a:r>
              <a:rPr lang="en-GB" sz="2400" dirty="0">
                <a:latin typeface="Calibri" panose="020F0502020204030204" pitchFamily="34" charset="0"/>
                <a:ea typeface="Calibri" panose="020F0502020204030204" pitchFamily="34" charset="0"/>
                <a:cs typeface="Times New Roman" panose="02020603050405020304" pitchFamily="18" charset="0"/>
              </a:rPr>
              <a:t>Historians use sources to help them understand what happened in the past. </a:t>
            </a:r>
          </a:p>
          <a:p>
            <a:endParaRPr lang="en-GB" sz="2400" dirty="0">
              <a:latin typeface="Calibri" panose="020F0502020204030204" pitchFamily="34" charset="0"/>
              <a:ea typeface="Calibri" panose="020F0502020204030204" pitchFamily="34" charset="0"/>
              <a:cs typeface="Times New Roman" panose="02020603050405020304" pitchFamily="18" charset="0"/>
            </a:endParaRPr>
          </a:p>
          <a:p>
            <a:r>
              <a:rPr lang="en-GB" sz="2400" dirty="0">
                <a:latin typeface="Calibri" panose="020F0502020204030204" pitchFamily="34" charset="0"/>
                <a:ea typeface="Calibri" panose="020F0502020204030204" pitchFamily="34" charset="0"/>
                <a:cs typeface="Times New Roman" panose="02020603050405020304" pitchFamily="18" charset="0"/>
              </a:rPr>
              <a:t>You are going to use three different sources to help you decide where this battle took place </a:t>
            </a:r>
          </a:p>
          <a:p>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sp>
        <p:nvSpPr>
          <p:cNvPr id="4" name="Rectangle 3"/>
          <p:cNvSpPr/>
          <p:nvPr/>
        </p:nvSpPr>
        <p:spPr>
          <a:xfrm>
            <a:off x="845479" y="4385435"/>
            <a:ext cx="3596640" cy="461665"/>
          </a:xfrm>
          <a:prstGeom prst="rect">
            <a:avLst/>
          </a:prstGeom>
        </p:spPr>
        <p:txBody>
          <a:bodyPr wrap="square">
            <a:spAutoFit/>
          </a:bodyPr>
          <a:lstStyle/>
          <a:p>
            <a:r>
              <a:rPr lang="en-GB" sz="2400" b="1" dirty="0">
                <a:latin typeface="Calibri" panose="020F0502020204030204" pitchFamily="34" charset="0"/>
                <a:ea typeface="Calibri" panose="020F0502020204030204" pitchFamily="34" charset="0"/>
                <a:cs typeface="Times New Roman" panose="02020603050405020304" pitchFamily="18" charset="0"/>
              </a:rPr>
              <a:t>Written accounts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978" y="3283372"/>
            <a:ext cx="3335020" cy="2223347"/>
          </a:xfrm>
          <a:prstGeom prst="rect">
            <a:avLst/>
          </a:prstGeom>
          <a:effectLst>
            <a:softEdge rad="127000"/>
          </a:effectLst>
        </p:spPr>
      </p:pic>
      <p:sp>
        <p:nvSpPr>
          <p:cNvPr id="5" name="Rectangle 4"/>
          <p:cNvSpPr/>
          <p:nvPr/>
        </p:nvSpPr>
        <p:spPr>
          <a:xfrm>
            <a:off x="4442119" y="4353796"/>
            <a:ext cx="2773680" cy="461665"/>
          </a:xfrm>
          <a:prstGeom prst="rect">
            <a:avLst/>
          </a:prstGeom>
        </p:spPr>
        <p:txBody>
          <a:bodyPr wrap="square">
            <a:spAutoFit/>
          </a:bodyPr>
          <a:lstStyle/>
          <a:p>
            <a:r>
              <a:rPr lang="en-GB"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Objects left behind </a:t>
            </a:r>
          </a:p>
        </p:txBody>
      </p:sp>
      <p:pic>
        <p:nvPicPr>
          <p:cNvPr id="9" name="Picture 8"/>
          <p:cNvPicPr/>
          <p:nvPr/>
        </p:nvPicPr>
        <p:blipFill rotWithShape="1">
          <a:blip r:embed="rId5">
            <a:extLst>
              <a:ext uri="{28A0092B-C50C-407E-A947-70E740481C1C}">
                <a14:useLocalDpi xmlns:a14="http://schemas.microsoft.com/office/drawing/2010/main" val="0"/>
              </a:ext>
            </a:extLst>
          </a:blip>
          <a:srcRect l="18834" t="57163" r="60753" b="18148"/>
          <a:stretch/>
        </p:blipFill>
        <p:spPr bwMode="auto">
          <a:xfrm>
            <a:off x="8250699" y="3330407"/>
            <a:ext cx="2976101" cy="2087090"/>
          </a:xfrm>
          <a:prstGeom prst="rect">
            <a:avLst/>
          </a:prstGeom>
          <a:noFill/>
          <a:ln>
            <a:noFill/>
          </a:ln>
          <a:effectLst>
            <a:softEdge rad="127000"/>
          </a:effectLst>
        </p:spPr>
      </p:pic>
      <p:sp>
        <p:nvSpPr>
          <p:cNvPr id="6" name="Rectangle 5"/>
          <p:cNvSpPr/>
          <p:nvPr/>
        </p:nvSpPr>
        <p:spPr>
          <a:xfrm>
            <a:off x="9123680" y="4395045"/>
            <a:ext cx="3210560" cy="461665"/>
          </a:xfrm>
          <a:prstGeom prst="rect">
            <a:avLst/>
          </a:prstGeom>
        </p:spPr>
        <p:txBody>
          <a:bodyPr wrap="square">
            <a:spAutoFit/>
          </a:bodyPr>
          <a:lstStyle/>
          <a:p>
            <a:r>
              <a:rPr lang="en-GB" sz="2400" b="1" dirty="0">
                <a:latin typeface="Calibri" panose="020F0502020204030204" pitchFamily="34" charset="0"/>
                <a:ea typeface="Calibri" panose="020F0502020204030204" pitchFamily="34" charset="0"/>
                <a:cs typeface="Times New Roman" panose="02020603050405020304" pitchFamily="18" charset="0"/>
              </a:rPr>
              <a:t>Map clues</a:t>
            </a:r>
            <a:endParaRPr lang="en-GB" sz="2400" b="1" dirty="0"/>
          </a:p>
        </p:txBody>
      </p:sp>
    </p:spTree>
    <p:extLst>
      <p:ext uri="{BB962C8B-B14F-4D97-AF65-F5344CB8AC3E}">
        <p14:creationId xmlns:p14="http://schemas.microsoft.com/office/powerpoint/2010/main" val="60481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13760" y="0"/>
            <a:ext cx="5313680" cy="2773920"/>
          </a:xfrm>
          <a:prstGeom prst="rect">
            <a:avLst/>
          </a:prstGeom>
        </p:spPr>
      </p:pic>
      <p:sp>
        <p:nvSpPr>
          <p:cNvPr id="2" name="Rectangle 1"/>
          <p:cNvSpPr/>
          <p:nvPr/>
        </p:nvSpPr>
        <p:spPr>
          <a:xfrm>
            <a:off x="831616" y="2578502"/>
            <a:ext cx="7801033" cy="2602636"/>
          </a:xfrm>
          <a:prstGeom prst="rect">
            <a:avLst/>
          </a:prstGeom>
        </p:spPr>
        <p:txBody>
          <a:bodyPr wrap="square">
            <a:spAutoFit/>
          </a:bodyPr>
          <a:lstStyle/>
          <a:p>
            <a:pPr>
              <a:lnSpc>
                <a:spcPct val="107000"/>
              </a:lnSpc>
              <a:spcAft>
                <a:spcPts val="800"/>
              </a:spcAft>
            </a:pPr>
            <a:r>
              <a:rPr lang="en-GB" sz="2800" dirty="0">
                <a:latin typeface="Bahnschrift" panose="020B0502040204020203" pitchFamily="34" charset="0"/>
                <a:ea typeface="Calibri" panose="020F0502020204030204" pitchFamily="34" charset="0"/>
                <a:cs typeface="Times New Roman" panose="02020603050405020304" pitchFamily="18" charset="0"/>
              </a:rPr>
              <a:t>Oliver Cromwell told the story of what happened at the battle of Gainsborough.</a:t>
            </a:r>
          </a:p>
          <a:p>
            <a:pPr>
              <a:lnSpc>
                <a:spcPct val="107000"/>
              </a:lnSpc>
              <a:spcAft>
                <a:spcPts val="800"/>
              </a:spcAft>
            </a:pPr>
            <a:r>
              <a:rPr lang="en-GB" sz="2800" dirty="0">
                <a:latin typeface="Bahnschrift" panose="020B0502040204020203" pitchFamily="34" charset="0"/>
                <a:ea typeface="Calibri" panose="020F0502020204030204" pitchFamily="34" charset="0"/>
                <a:cs typeface="Times New Roman" panose="02020603050405020304" pitchFamily="18" charset="0"/>
              </a:rPr>
              <a:t>Read and listen to what he said. </a:t>
            </a:r>
          </a:p>
          <a:p>
            <a:pPr>
              <a:lnSpc>
                <a:spcPct val="107000"/>
              </a:lnSpc>
              <a:spcAft>
                <a:spcPts val="800"/>
              </a:spcAft>
            </a:pPr>
            <a:r>
              <a:rPr lang="en-GB" sz="2800" dirty="0">
                <a:latin typeface="Bahnschrift" panose="020B0502040204020203" pitchFamily="34" charset="0"/>
                <a:ea typeface="Calibri" panose="020F0502020204030204" pitchFamily="34" charset="0"/>
                <a:cs typeface="Times New Roman" panose="02020603050405020304" pitchFamily="18" charset="0"/>
              </a:rPr>
              <a:t>Can you find any clues about where he fought the battle?</a:t>
            </a:r>
            <a:endParaRPr lang="en-GB" sz="2400" dirty="0">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338205" y="815970"/>
            <a:ext cx="3677610" cy="646331"/>
          </a:xfrm>
          <a:prstGeom prst="rect">
            <a:avLst/>
          </a:prstGeom>
        </p:spPr>
        <p:txBody>
          <a:bodyPr wrap="none">
            <a:spAutoFit/>
          </a:bodyPr>
          <a:lstStyle/>
          <a:p>
            <a:r>
              <a:rPr lang="en-GB" sz="3600" b="1" dirty="0">
                <a:latin typeface="Bahnschrift" panose="020B0502040204020203" pitchFamily="34" charset="0"/>
                <a:ea typeface="Calibri" panose="020F0502020204030204" pitchFamily="34" charset="0"/>
                <a:cs typeface="Times New Roman" panose="02020603050405020304" pitchFamily="18" charset="0"/>
              </a:rPr>
              <a:t>Written accounts</a:t>
            </a:r>
          </a:p>
        </p:txBody>
      </p:sp>
      <p:pic>
        <p:nvPicPr>
          <p:cNvPr id="6" name="Picture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8" name="Picture 7"/>
          <p:cNvPicPr/>
          <p:nvPr/>
        </p:nvPicPr>
        <p:blipFill>
          <a:blip r:embed="rId4" cstate="print">
            <a:extLst>
              <a:ext uri="{BEBA8EAE-BF5A-486C-A8C5-ECC9F3942E4B}">
                <a14:imgProps xmlns:a14="http://schemas.microsoft.com/office/drawing/2010/main">
                  <a14:imgLayer r:embed="rId5">
                    <a14:imgEffect>
                      <a14:backgroundRemoval t="1165" b="100000" l="0" r="99830"/>
                    </a14:imgEffect>
                  </a14:imgLayer>
                </a14:imgProps>
              </a:ext>
              <a:ext uri="{28A0092B-C50C-407E-A947-70E740481C1C}">
                <a14:useLocalDpi xmlns:a14="http://schemas.microsoft.com/office/drawing/2010/main" val="0"/>
              </a:ext>
            </a:extLst>
          </a:blip>
          <a:srcRect/>
          <a:stretch>
            <a:fillRect/>
          </a:stretch>
        </p:blipFill>
        <p:spPr bwMode="auto">
          <a:xfrm>
            <a:off x="8442898" y="1818167"/>
            <a:ext cx="3554252" cy="3834487"/>
          </a:xfrm>
          <a:prstGeom prst="rect">
            <a:avLst/>
          </a:prstGeom>
          <a:noFill/>
        </p:spPr>
      </p:pic>
    </p:spTree>
    <p:extLst>
      <p:ext uri="{BB962C8B-B14F-4D97-AF65-F5344CB8AC3E}">
        <p14:creationId xmlns:p14="http://schemas.microsoft.com/office/powerpoint/2010/main" val="1522135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927" y="813116"/>
            <a:ext cx="7801033" cy="4739439"/>
          </a:xfrm>
          <a:prstGeom prst="rect">
            <a:avLst/>
          </a:prstGeom>
        </p:spPr>
        <p:txBody>
          <a:bodyPr wrap="square">
            <a:spAutoFit/>
          </a:bodyPr>
          <a:lstStyle/>
          <a:p>
            <a:pPr>
              <a:lnSpc>
                <a:spcPct val="107000"/>
              </a:lnSpc>
              <a:spcAft>
                <a:spcPts val="800"/>
              </a:spcAft>
            </a:pPr>
            <a:r>
              <a:rPr lang="en-GB" sz="2400" dirty="0">
                <a:latin typeface="Bahnschrift" panose="020B0502040204020203" pitchFamily="34" charset="0"/>
                <a:ea typeface="Calibri" panose="020F0502020204030204" pitchFamily="34" charset="0"/>
                <a:cs typeface="Times New Roman" panose="02020603050405020304" pitchFamily="18" charset="0"/>
              </a:rPr>
              <a:t>‘..about a mile and a </a:t>
            </a:r>
            <a:r>
              <a:rPr lang="en-GB" sz="2400" dirty="0" err="1">
                <a:latin typeface="Bahnschrift" panose="020B0502040204020203" pitchFamily="34" charset="0"/>
                <a:ea typeface="Calibri" panose="020F0502020204030204" pitchFamily="34" charset="0"/>
                <a:cs typeface="Times New Roman" panose="02020603050405020304" pitchFamily="18" charset="0"/>
              </a:rPr>
              <a:t>halfe</a:t>
            </a:r>
            <a:r>
              <a:rPr lang="en-GB" sz="2400" dirty="0">
                <a:latin typeface="Bahnschrift" panose="020B0502040204020203" pitchFamily="34" charset="0"/>
                <a:ea typeface="Calibri" panose="020F0502020204030204" pitchFamily="34" charset="0"/>
                <a:cs typeface="Times New Roman" panose="02020603050405020304" pitchFamily="18" charset="0"/>
              </a:rPr>
              <a:t> from the </a:t>
            </a:r>
            <a:r>
              <a:rPr lang="en-GB" sz="2400" dirty="0" err="1">
                <a:latin typeface="Bahnschrift" panose="020B0502040204020203" pitchFamily="34" charset="0"/>
                <a:ea typeface="Calibri" panose="020F0502020204030204" pitchFamily="34" charset="0"/>
                <a:cs typeface="Times New Roman" panose="02020603050405020304" pitchFamily="18" charset="0"/>
              </a:rPr>
              <a:t>towne</a:t>
            </a:r>
            <a:r>
              <a:rPr lang="en-GB" sz="2400" dirty="0">
                <a:latin typeface="Bahnschrift" panose="020B0502040204020203" pitchFamily="34" charset="0"/>
                <a:ea typeface="Calibri" panose="020F0502020204030204" pitchFamily="34" charset="0"/>
                <a:cs typeface="Times New Roman" panose="02020603050405020304" pitchFamily="18" charset="0"/>
              </a:rPr>
              <a:t> we met a </a:t>
            </a:r>
            <a:r>
              <a:rPr lang="en-GB" sz="2400" dirty="0" err="1">
                <a:latin typeface="Bahnschrift" panose="020B0502040204020203" pitchFamily="34" charset="0"/>
                <a:ea typeface="Calibri" panose="020F0502020204030204" pitchFamily="34" charset="0"/>
                <a:cs typeface="Times New Roman" panose="02020603050405020304" pitchFamily="18" charset="0"/>
              </a:rPr>
              <a:t>forlone</a:t>
            </a:r>
            <a:r>
              <a:rPr lang="en-GB" sz="2400" dirty="0">
                <a:latin typeface="Bahnschrift" panose="020B0502040204020203" pitchFamily="34" charset="0"/>
                <a:ea typeface="Calibri" panose="020F0502020204030204" pitchFamily="34" charset="0"/>
                <a:cs typeface="Times New Roman" panose="02020603050405020304" pitchFamily="18" charset="0"/>
              </a:rPr>
              <a:t> hope of the enemy, of </a:t>
            </a:r>
            <a:r>
              <a:rPr lang="en-GB" sz="2400" dirty="0" err="1">
                <a:latin typeface="Bahnschrift" panose="020B0502040204020203" pitchFamily="34" charset="0"/>
                <a:ea typeface="Calibri" panose="020F0502020204030204" pitchFamily="34" charset="0"/>
                <a:cs typeface="Times New Roman" panose="02020603050405020304" pitchFamily="18" charset="0"/>
              </a:rPr>
              <a:t>neere</a:t>
            </a:r>
            <a:r>
              <a:rPr lang="en-GB" sz="2400" dirty="0">
                <a:latin typeface="Bahnschrift" panose="020B0502040204020203" pitchFamily="34" charset="0"/>
                <a:ea typeface="Calibri" panose="020F0502020204030204" pitchFamily="34" charset="0"/>
                <a:cs typeface="Times New Roman" panose="02020603050405020304" pitchFamily="18" charset="0"/>
              </a:rPr>
              <a:t> 100 horse, our </a:t>
            </a:r>
            <a:r>
              <a:rPr lang="en-GB" sz="2400" dirty="0" err="1">
                <a:latin typeface="Bahnschrift" panose="020B0502040204020203" pitchFamily="34" charset="0"/>
                <a:ea typeface="Calibri" panose="020F0502020204030204" pitchFamily="34" charset="0"/>
                <a:cs typeface="Times New Roman" panose="02020603050405020304" pitchFamily="18" charset="0"/>
              </a:rPr>
              <a:t>dragooneers</a:t>
            </a:r>
            <a:r>
              <a:rPr lang="en-GB" sz="2400" dirty="0">
                <a:latin typeface="Bahnschrift" panose="020B0502040204020203" pitchFamily="34" charset="0"/>
                <a:ea typeface="Calibri" panose="020F0502020204030204" pitchFamily="34" charset="0"/>
                <a:cs typeface="Times New Roman" panose="02020603050405020304" pitchFamily="18" charset="0"/>
              </a:rPr>
              <a:t> laboured to beat them back, but not alighting of their horses, the enemy charged them, and beat some </a:t>
            </a:r>
            <a:r>
              <a:rPr lang="en-GB" sz="2400" dirty="0" err="1">
                <a:latin typeface="Bahnschrift" panose="020B0502040204020203" pitchFamily="34" charset="0"/>
                <a:ea typeface="Calibri" panose="020F0502020204030204" pitchFamily="34" charset="0"/>
                <a:cs typeface="Times New Roman" panose="02020603050405020304" pitchFamily="18" charset="0"/>
              </a:rPr>
              <a:t>foure</a:t>
            </a:r>
            <a:r>
              <a:rPr lang="en-GB" sz="2400" dirty="0">
                <a:latin typeface="Bahnschrift" panose="020B0502040204020203" pitchFamily="34" charset="0"/>
                <a:ea typeface="Calibri" panose="020F0502020204030204" pitchFamily="34" charset="0"/>
                <a:cs typeface="Times New Roman" panose="02020603050405020304" pitchFamily="18" charset="0"/>
              </a:rPr>
              <a:t> or five of them off their horse, our horse charged them, and made then retire unto their </a:t>
            </a:r>
            <a:r>
              <a:rPr lang="en-GB" sz="2400" dirty="0" err="1">
                <a:latin typeface="Bahnschrift" panose="020B0502040204020203" pitchFamily="34" charset="0"/>
                <a:ea typeface="Calibri" panose="020F0502020204030204" pitchFamily="34" charset="0"/>
                <a:cs typeface="Times New Roman" panose="02020603050405020304" pitchFamily="18" charset="0"/>
              </a:rPr>
              <a:t>maine</a:t>
            </a:r>
            <a:r>
              <a:rPr lang="en-GB" sz="2400" dirty="0">
                <a:latin typeface="Bahnschrift" panose="020B0502040204020203" pitchFamily="34" charset="0"/>
                <a:ea typeface="Calibri" panose="020F0502020204030204" pitchFamily="34" charset="0"/>
                <a:cs typeface="Times New Roman" panose="02020603050405020304" pitchFamily="18" charset="0"/>
              </a:rPr>
              <a:t> body: We advanced, and came to the </a:t>
            </a:r>
            <a:r>
              <a:rPr lang="en-GB" sz="2400" dirty="0" err="1">
                <a:latin typeface="Bahnschrift" panose="020B0502040204020203" pitchFamily="34" charset="0"/>
                <a:ea typeface="Calibri" panose="020F0502020204030204" pitchFamily="34" charset="0"/>
                <a:cs typeface="Times New Roman" panose="02020603050405020304" pitchFamily="18" charset="0"/>
              </a:rPr>
              <a:t>bottome</a:t>
            </a:r>
            <a:r>
              <a:rPr lang="en-GB" sz="2400" dirty="0">
                <a:latin typeface="Bahnschrift" panose="020B0502040204020203" pitchFamily="34" charset="0"/>
                <a:ea typeface="Calibri" panose="020F0502020204030204" pitchFamily="34" charset="0"/>
                <a:cs typeface="Times New Roman" panose="02020603050405020304" pitchFamily="18" charset="0"/>
              </a:rPr>
              <a:t> of a </a:t>
            </a:r>
            <a:r>
              <a:rPr lang="en-GB" sz="2400" dirty="0" err="1">
                <a:latin typeface="Bahnschrift" panose="020B0502040204020203" pitchFamily="34" charset="0"/>
                <a:ea typeface="Calibri" panose="020F0502020204030204" pitchFamily="34" charset="0"/>
                <a:cs typeface="Times New Roman" panose="02020603050405020304" pitchFamily="18" charset="0"/>
              </a:rPr>
              <a:t>steepe</a:t>
            </a:r>
            <a:r>
              <a:rPr lang="en-GB" sz="2400" dirty="0">
                <a:latin typeface="Bahnschrift" panose="020B0502040204020203" pitchFamily="34" charset="0"/>
                <a:ea typeface="Calibri" panose="020F0502020204030204" pitchFamily="34" charset="0"/>
                <a:cs typeface="Times New Roman" panose="02020603050405020304" pitchFamily="18" charset="0"/>
              </a:rPr>
              <a:t> hill, up on which the enemy stood, we could not well get up but by some tracks, which our men assaying to do, the body of the enemy endeavoured to hinder’</a:t>
            </a:r>
            <a:endParaRPr lang="en-GB" sz="2000" dirty="0">
              <a:effectLst/>
              <a:latin typeface="Bahnschrift" panose="020B0502040204020203"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British Library Thomason Tracts, E.63[12],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A Copy of a Letter written by Colonel Cromwell</a:t>
            </a:r>
            <a:r>
              <a:rPr lang="en-GB" sz="1200" dirty="0">
                <a:effectLst/>
                <a:latin typeface="Calibri" panose="020F0502020204030204" pitchFamily="34" charset="0"/>
                <a:ea typeface="Calibri" panose="020F0502020204030204" pitchFamily="34" charset="0"/>
                <a:cs typeface="Times New Roman" panose="02020603050405020304" pitchFamily="18" charset="0"/>
              </a:rPr>
              <a:t>, London, 1643, pp.1-2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8454574" y="262294"/>
            <a:ext cx="2463338" cy="483802"/>
            <a:chOff x="641927" y="207078"/>
            <a:chExt cx="2463338" cy="483802"/>
          </a:xfrm>
        </p:grpSpPr>
        <p:sp>
          <p:nvSpPr>
            <p:cNvPr id="7" name="Rounded Rectangle 6"/>
            <p:cNvSpPr/>
            <p:nvPr/>
          </p:nvSpPr>
          <p:spPr>
            <a:xfrm>
              <a:off x="641927" y="207078"/>
              <a:ext cx="2019993" cy="48380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62429" y="207078"/>
              <a:ext cx="2142836" cy="461665"/>
            </a:xfrm>
            <a:prstGeom prst="rect">
              <a:avLst/>
            </a:prstGeom>
            <a:noFill/>
          </p:spPr>
          <p:txBody>
            <a:bodyPr wrap="square" rtlCol="0">
              <a:spAutoFit/>
            </a:bodyPr>
            <a:lstStyle/>
            <a:p>
              <a:r>
                <a:rPr lang="en-GB" sz="2400" b="1" dirty="0"/>
                <a:t>Source 1</a:t>
              </a:r>
            </a:p>
          </p:txBody>
        </p:sp>
      </p:grpSp>
      <p:pic>
        <p:nvPicPr>
          <p:cNvPr id="6" name="Picture 5"/>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8" name="Picture 7"/>
          <p:cNvPicPr/>
          <p:nvPr/>
        </p:nvPicPr>
        <p:blipFill>
          <a:blip r:embed="rId5" cstate="print">
            <a:extLst>
              <a:ext uri="{BEBA8EAE-BF5A-486C-A8C5-ECC9F3942E4B}">
                <a14:imgProps xmlns:a14="http://schemas.microsoft.com/office/drawing/2010/main">
                  <a14:imgLayer r:embed="rId6">
                    <a14:imgEffect>
                      <a14:backgroundRemoval t="1165" b="100000" l="0" r="99830"/>
                    </a14:imgEffect>
                  </a14:imgLayer>
                </a14:imgProps>
              </a:ext>
              <a:ext uri="{28A0092B-C50C-407E-A947-70E740481C1C}">
                <a14:useLocalDpi xmlns:a14="http://schemas.microsoft.com/office/drawing/2010/main" val="0"/>
              </a:ext>
            </a:extLst>
          </a:blip>
          <a:srcRect/>
          <a:stretch>
            <a:fillRect/>
          </a:stretch>
        </p:blipFill>
        <p:spPr bwMode="auto">
          <a:xfrm>
            <a:off x="8442898" y="1818167"/>
            <a:ext cx="3554252" cy="3834487"/>
          </a:xfrm>
          <a:prstGeom prst="rect">
            <a:avLst/>
          </a:prstGeom>
          <a:noFill/>
        </p:spPr>
      </p:pic>
      <p:grpSp>
        <p:nvGrpSpPr>
          <p:cNvPr id="11" name="Group 10">
            <a:extLst>
              <a:ext uri="{FF2B5EF4-FFF2-40B4-BE49-F238E27FC236}">
                <a16:creationId xmlns:a16="http://schemas.microsoft.com/office/drawing/2014/main" id="{2EF574E5-5CB4-4CE8-B374-9E35E43FD4D0}"/>
              </a:ext>
            </a:extLst>
          </p:cNvPr>
          <p:cNvGrpSpPr/>
          <p:nvPr/>
        </p:nvGrpSpPr>
        <p:grpSpPr>
          <a:xfrm>
            <a:off x="10866171" y="172979"/>
            <a:ext cx="1085849" cy="1027346"/>
            <a:chOff x="9010650" y="4052498"/>
            <a:chExt cx="1085849" cy="1027346"/>
          </a:xfrm>
        </p:grpSpPr>
        <p:sp>
          <p:nvSpPr>
            <p:cNvPr id="12" name="Rectangle: Rounded Corners 11">
              <a:extLst>
                <a:ext uri="{FF2B5EF4-FFF2-40B4-BE49-F238E27FC236}">
                  <a16:creationId xmlns:a16="http://schemas.microsoft.com/office/drawing/2014/main" id="{88842AC0-7CD2-4F89-9448-BAC0B31A9FE2}"/>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10F19EA-CB37-4DB4-82A0-0857AC56D609}"/>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3" name="Civil War Centre_Find The Battlefield_Cromwell 1 Original">
            <a:hlinkClick r:id="" action="ppaction://media"/>
            <a:extLst>
              <a:ext uri="{FF2B5EF4-FFF2-40B4-BE49-F238E27FC236}">
                <a16:creationId xmlns:a16="http://schemas.microsoft.com/office/drawing/2014/main" id="{2737026B-A909-4F35-AAF4-0E29F3940C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5895" y="262294"/>
            <a:ext cx="406400" cy="406400"/>
          </a:xfrm>
          <a:prstGeom prst="rect">
            <a:avLst/>
          </a:prstGeom>
        </p:spPr>
      </p:pic>
    </p:spTree>
    <p:extLst>
      <p:ext uri="{BB962C8B-B14F-4D97-AF65-F5344CB8AC3E}">
        <p14:creationId xmlns:p14="http://schemas.microsoft.com/office/powerpoint/2010/main" val="5939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601" y="927088"/>
            <a:ext cx="6485539" cy="4524315"/>
          </a:xfrm>
          <a:prstGeom prst="rect">
            <a:avLst/>
          </a:prstGeom>
        </p:spPr>
        <p:txBody>
          <a:bodyPr wrap="square">
            <a:spAutoFit/>
          </a:bodyPr>
          <a:lstStyle/>
          <a:p>
            <a:r>
              <a:rPr lang="en-GB" sz="2400" dirty="0">
                <a:latin typeface="Bahnschrift" panose="020B0502040204020203" pitchFamily="34" charset="0"/>
              </a:rPr>
              <a:t>About a mile and half from the town we met an advance party of about 100 cavalry soldiers. Our dragoons tried to force them back, but the enemy charged them and four or five of our soldiers were beaten off their horses. Our cavalry charged and pushed them back into their main army. We advanced and came to the bottom of a steep hill on which the enemy stood. It was difficult to get up the hill, but our soldiers tried to do this by following some tracks. The enemy tried hard to stop them.</a:t>
            </a:r>
          </a:p>
        </p:txBody>
      </p:sp>
      <p:sp>
        <p:nvSpPr>
          <p:cNvPr id="3" name="TextBox 2"/>
          <p:cNvSpPr txBox="1"/>
          <p:nvPr/>
        </p:nvSpPr>
        <p:spPr>
          <a:xfrm>
            <a:off x="6679095" y="5726178"/>
            <a:ext cx="3291840" cy="369332"/>
          </a:xfrm>
          <a:prstGeom prst="rect">
            <a:avLst/>
          </a:prstGeom>
          <a:noFill/>
        </p:spPr>
        <p:txBody>
          <a:bodyPr wrap="square" rtlCol="0">
            <a:spAutoFit/>
          </a:bodyPr>
          <a:lstStyle/>
          <a:p>
            <a:r>
              <a:rPr lang="en-GB" dirty="0"/>
              <a:t>Letter written by Oliver Cromwell</a:t>
            </a:r>
          </a:p>
        </p:txBody>
      </p:sp>
      <p:pic>
        <p:nvPicPr>
          <p:cNvPr id="5" name="Picture 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6" name="Picture 5"/>
          <p:cNvPicPr/>
          <p:nvPr/>
        </p:nvPicPr>
        <p:blipFill>
          <a:blip r:embed="rId5" cstate="print">
            <a:extLst>
              <a:ext uri="{BEBA8EAE-BF5A-486C-A8C5-ECC9F3942E4B}">
                <a14:imgProps xmlns:a14="http://schemas.microsoft.com/office/drawing/2010/main">
                  <a14:imgLayer r:embed="rId6">
                    <a14:imgEffect>
                      <a14:backgroundRemoval t="1165" b="100000" l="0" r="99830"/>
                    </a14:imgEffect>
                  </a14:imgLayer>
                </a14:imgProps>
              </a:ext>
              <a:ext uri="{28A0092B-C50C-407E-A947-70E740481C1C}">
                <a14:useLocalDpi xmlns:a14="http://schemas.microsoft.com/office/drawing/2010/main" val="0"/>
              </a:ext>
            </a:extLst>
          </a:blip>
          <a:srcRect/>
          <a:stretch>
            <a:fillRect/>
          </a:stretch>
        </p:blipFill>
        <p:spPr bwMode="auto">
          <a:xfrm>
            <a:off x="7607838" y="1244009"/>
            <a:ext cx="3939119" cy="4408645"/>
          </a:xfrm>
          <a:prstGeom prst="rect">
            <a:avLst/>
          </a:prstGeom>
          <a:noFill/>
        </p:spPr>
      </p:pic>
      <p:grpSp>
        <p:nvGrpSpPr>
          <p:cNvPr id="7" name="Group 6"/>
          <p:cNvGrpSpPr/>
          <p:nvPr/>
        </p:nvGrpSpPr>
        <p:grpSpPr>
          <a:xfrm>
            <a:off x="641927" y="207078"/>
            <a:ext cx="2463338" cy="483802"/>
            <a:chOff x="641927" y="207078"/>
            <a:chExt cx="2463338" cy="483802"/>
          </a:xfrm>
        </p:grpSpPr>
        <p:sp>
          <p:nvSpPr>
            <p:cNvPr id="8" name="Rounded Rectangle 7"/>
            <p:cNvSpPr/>
            <p:nvPr/>
          </p:nvSpPr>
          <p:spPr>
            <a:xfrm>
              <a:off x="641927" y="207078"/>
              <a:ext cx="2019993" cy="48380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62429" y="207078"/>
              <a:ext cx="2142836" cy="461665"/>
            </a:xfrm>
            <a:prstGeom prst="rect">
              <a:avLst/>
            </a:prstGeom>
            <a:noFill/>
          </p:spPr>
          <p:txBody>
            <a:bodyPr wrap="square" rtlCol="0">
              <a:spAutoFit/>
            </a:bodyPr>
            <a:lstStyle/>
            <a:p>
              <a:r>
                <a:rPr lang="en-GB" sz="2400" b="1" dirty="0"/>
                <a:t>Source 1</a:t>
              </a:r>
            </a:p>
          </p:txBody>
        </p:sp>
      </p:grpSp>
      <p:grpSp>
        <p:nvGrpSpPr>
          <p:cNvPr id="10" name="Group 9">
            <a:extLst>
              <a:ext uri="{FF2B5EF4-FFF2-40B4-BE49-F238E27FC236}">
                <a16:creationId xmlns:a16="http://schemas.microsoft.com/office/drawing/2014/main" id="{ABB61FF8-50CE-46D2-B627-E3C461E8B3C1}"/>
              </a:ext>
            </a:extLst>
          </p:cNvPr>
          <p:cNvGrpSpPr/>
          <p:nvPr/>
        </p:nvGrpSpPr>
        <p:grpSpPr>
          <a:xfrm>
            <a:off x="10866171" y="172979"/>
            <a:ext cx="1085849" cy="1027346"/>
            <a:chOff x="9010650" y="4052498"/>
            <a:chExt cx="1085849" cy="1027346"/>
          </a:xfrm>
        </p:grpSpPr>
        <p:sp>
          <p:nvSpPr>
            <p:cNvPr id="11" name="Rectangle: Rounded Corners 10">
              <a:extLst>
                <a:ext uri="{FF2B5EF4-FFF2-40B4-BE49-F238E27FC236}">
                  <a16:creationId xmlns:a16="http://schemas.microsoft.com/office/drawing/2014/main" id="{43B72736-5059-423C-96BC-BEAD1AD11D5F}"/>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3BB32E8-F359-4F5F-8ECE-4D5A9FFDE9AB}"/>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13" name="Civil War Centre_Find The Battlefield_Cromwell 1 Modernised">
            <a:hlinkClick r:id="" action="ppaction://media"/>
            <a:extLst>
              <a:ext uri="{FF2B5EF4-FFF2-40B4-BE49-F238E27FC236}">
                <a16:creationId xmlns:a16="http://schemas.microsoft.com/office/drawing/2014/main" id="{B7664675-5DA8-4785-8831-5BB476CFA4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9571" y="262343"/>
            <a:ext cx="406400" cy="406400"/>
          </a:xfrm>
          <a:prstGeom prst="rect">
            <a:avLst/>
          </a:prstGeom>
        </p:spPr>
      </p:pic>
    </p:spTree>
    <p:extLst>
      <p:ext uri="{BB962C8B-B14F-4D97-AF65-F5344CB8AC3E}">
        <p14:creationId xmlns:p14="http://schemas.microsoft.com/office/powerpoint/2010/main" val="92405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5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778" y="622352"/>
            <a:ext cx="9027152" cy="4708981"/>
          </a:xfrm>
          <a:prstGeom prst="rect">
            <a:avLst/>
          </a:prstGeom>
        </p:spPr>
        <p:txBody>
          <a:bodyPr wrap="square">
            <a:spAutoFit/>
          </a:bodyPr>
          <a:lstStyle/>
          <a:p>
            <a:r>
              <a:rPr lang="en-GB" dirty="0">
                <a:latin typeface="Bahnschrift" panose="020B0502040204020203" pitchFamily="34" charset="0"/>
              </a:rPr>
              <a:t>‘</a:t>
            </a:r>
            <a:r>
              <a:rPr lang="en-GB" sz="2000" dirty="0">
                <a:latin typeface="Bahnschrift" panose="020B0502040204020203" pitchFamily="34" charset="0"/>
              </a:rPr>
              <a:t>We advanced still towards the Enemy, all along under the cony-warren, which was upon a high hill above Gainsborough. The Lincoln troops had the van, two Northampton, and three small troops of Nottingham the battle, and Colonel Cromwell the rear; the Enemy in the meantime with his body keeping the top of the Hill. Some of the Lincoln Troops began to advance up the hill; which were opposed by a force of the Enemy; but our men repelled them, until all our whole body was got up the Hill. The Enemy kept his ground; which he chose for his best advantage, with a body of Horse of about Three Regiments of Horse, and a reserve behind them consisting of General Cavendish his Regiment, which was a very full regiment. We presently put our Horse in order; which we could hardly do by reason of the cony-holes and the difficult ascent up the Hill’</a:t>
            </a:r>
          </a:p>
          <a:p>
            <a:endParaRPr lang="en-GB" sz="2400" dirty="0"/>
          </a:p>
          <a:p>
            <a:r>
              <a:rPr lang="en-GB" dirty="0"/>
              <a:t>Thomas Carlyle, </a:t>
            </a:r>
            <a:r>
              <a:rPr lang="en-GB" i="1" dirty="0"/>
              <a:t>Oliver Cromwell’s Letters and Speeches</a:t>
            </a:r>
            <a:r>
              <a:rPr lang="en-GB" dirty="0"/>
              <a:t>, Vol V, Appendix V, London, 1872, p.166 </a:t>
            </a:r>
          </a:p>
        </p:txBody>
      </p:sp>
      <p:pic>
        <p:nvPicPr>
          <p:cNvPr id="5" name="Picture 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385" y="5652654"/>
            <a:ext cx="12219087" cy="1233055"/>
          </a:xfrm>
          <a:prstGeom prst="rect">
            <a:avLst/>
          </a:prstGeom>
        </p:spPr>
      </p:pic>
      <p:pic>
        <p:nvPicPr>
          <p:cNvPr id="6" name="Picture 5"/>
          <p:cNvPicPr>
            <a:picLocks noChangeAspect="1"/>
          </p:cNvPicPr>
          <p:nvPr/>
        </p:nvPicPr>
        <p:blipFill>
          <a:blip r:embed="rId5"/>
          <a:stretch>
            <a:fillRect/>
          </a:stretch>
        </p:blipFill>
        <p:spPr>
          <a:xfrm>
            <a:off x="8771865" y="1598705"/>
            <a:ext cx="3635468" cy="4068798"/>
          </a:xfrm>
          <a:prstGeom prst="rect">
            <a:avLst/>
          </a:prstGeom>
        </p:spPr>
      </p:pic>
      <p:grpSp>
        <p:nvGrpSpPr>
          <p:cNvPr id="7" name="Group 6"/>
          <p:cNvGrpSpPr/>
          <p:nvPr/>
        </p:nvGrpSpPr>
        <p:grpSpPr>
          <a:xfrm>
            <a:off x="8539862" y="197032"/>
            <a:ext cx="2463338" cy="483802"/>
            <a:chOff x="641927" y="207078"/>
            <a:chExt cx="2463338" cy="483802"/>
          </a:xfrm>
        </p:grpSpPr>
        <p:sp>
          <p:nvSpPr>
            <p:cNvPr id="8" name="Rounded Rectangle 7"/>
            <p:cNvSpPr/>
            <p:nvPr/>
          </p:nvSpPr>
          <p:spPr>
            <a:xfrm>
              <a:off x="641927" y="207078"/>
              <a:ext cx="2019993" cy="48380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62429" y="207078"/>
              <a:ext cx="2142836" cy="461665"/>
            </a:xfrm>
            <a:prstGeom prst="rect">
              <a:avLst/>
            </a:prstGeom>
            <a:noFill/>
          </p:spPr>
          <p:txBody>
            <a:bodyPr wrap="square" rtlCol="0">
              <a:spAutoFit/>
            </a:bodyPr>
            <a:lstStyle/>
            <a:p>
              <a:r>
                <a:rPr lang="en-GB" sz="2400" b="1" dirty="0"/>
                <a:t>Source 2</a:t>
              </a:r>
            </a:p>
          </p:txBody>
        </p:sp>
      </p:grpSp>
      <p:grpSp>
        <p:nvGrpSpPr>
          <p:cNvPr id="10" name="Group 9">
            <a:extLst>
              <a:ext uri="{FF2B5EF4-FFF2-40B4-BE49-F238E27FC236}">
                <a16:creationId xmlns:a16="http://schemas.microsoft.com/office/drawing/2014/main" id="{B763AC3F-AA0D-4683-BED9-5CBAA30A43B4}"/>
              </a:ext>
            </a:extLst>
          </p:cNvPr>
          <p:cNvGrpSpPr/>
          <p:nvPr/>
        </p:nvGrpSpPr>
        <p:grpSpPr>
          <a:xfrm>
            <a:off x="10780777" y="380499"/>
            <a:ext cx="1085849" cy="1027346"/>
            <a:chOff x="9010650" y="4052498"/>
            <a:chExt cx="1085849" cy="1027346"/>
          </a:xfrm>
        </p:grpSpPr>
        <p:sp>
          <p:nvSpPr>
            <p:cNvPr id="11" name="Rectangle: Rounded Corners 10">
              <a:extLst>
                <a:ext uri="{FF2B5EF4-FFF2-40B4-BE49-F238E27FC236}">
                  <a16:creationId xmlns:a16="http://schemas.microsoft.com/office/drawing/2014/main" id="{8EDAD99E-8AE1-4C55-835A-FAE91B750E8D}"/>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4A5137D-52AF-4C23-87F9-7502F55E24CF}"/>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3" name="Civil War Centre_Find The Battlefield_Cromwell 2 Original">
            <a:hlinkClick r:id="" action="ppaction://media"/>
            <a:extLst>
              <a:ext uri="{FF2B5EF4-FFF2-40B4-BE49-F238E27FC236}">
                <a16:creationId xmlns:a16="http://schemas.microsoft.com/office/drawing/2014/main" id="{D119C67A-0A19-4D52-A7C1-DAE882A99A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0501" y="481752"/>
            <a:ext cx="406400" cy="406400"/>
          </a:xfrm>
          <a:prstGeom prst="rect">
            <a:avLst/>
          </a:prstGeom>
        </p:spPr>
      </p:pic>
    </p:spTree>
    <p:extLst>
      <p:ext uri="{BB962C8B-B14F-4D97-AF65-F5344CB8AC3E}">
        <p14:creationId xmlns:p14="http://schemas.microsoft.com/office/powerpoint/2010/main" val="61487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1CE15E5B575949BF957F351B9FD86D" ma:contentTypeVersion="16" ma:contentTypeDescription="Create a new document." ma:contentTypeScope="" ma:versionID="7bd77c52cb23e0d7354b19799a903c39">
  <xsd:schema xmlns:xsd="http://www.w3.org/2001/XMLSchema" xmlns:xs="http://www.w3.org/2001/XMLSchema" xmlns:p="http://schemas.microsoft.com/office/2006/metadata/properties" xmlns:ns2="ac5c2849-74a1-46d7-ad44-587ab7d0a8b9" xmlns:ns3="4a165765-abab-47e8-b183-467eaa5f8791" targetNamespace="http://schemas.microsoft.com/office/2006/metadata/properties" ma:root="true" ma:fieldsID="19702c9bcb64abd299b82dda0d080c95" ns2:_="" ns3:_="">
    <xsd:import namespace="ac5c2849-74a1-46d7-ad44-587ab7d0a8b9"/>
    <xsd:import namespace="4a165765-abab-47e8-b183-467eaa5f87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b6722e-8b0f-476a-af75-d7aed9b5bbc3}"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65765-abab-47e8-b183-467eaa5f87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4FF2D7-C545-496D-A63F-C217A2C6844C}"/>
</file>

<file path=customXml/itemProps2.xml><?xml version="1.0" encoding="utf-8"?>
<ds:datastoreItem xmlns:ds="http://schemas.openxmlformats.org/officeDocument/2006/customXml" ds:itemID="{D1C1080E-79BD-4E79-8386-6E20E7AEDEDE}"/>
</file>

<file path=docProps/app.xml><?xml version="1.0" encoding="utf-8"?>
<Properties xmlns="http://schemas.openxmlformats.org/officeDocument/2006/extended-properties" xmlns:vt="http://schemas.openxmlformats.org/officeDocument/2006/docPropsVTypes">
  <Template/>
  <TotalTime>18299</TotalTime>
  <Words>1134</Words>
  <Application>Microsoft Office PowerPoint</Application>
  <PresentationFormat>Widescreen</PresentationFormat>
  <Paragraphs>94</Paragraphs>
  <Slides>22</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Bahnschrift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Greany</dc:creator>
  <cp:lastModifiedBy>Denise Greany</cp:lastModifiedBy>
  <cp:revision>40</cp:revision>
  <dcterms:created xsi:type="dcterms:W3CDTF">2022-06-13T16:05:12Z</dcterms:created>
  <dcterms:modified xsi:type="dcterms:W3CDTF">2023-01-26T13:54:00Z</dcterms:modified>
</cp:coreProperties>
</file>