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265" r:id="rId4"/>
    <p:sldId id="281" r:id="rId5"/>
    <p:sldId id="282" r:id="rId6"/>
    <p:sldId id="27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1" r:id="rId16"/>
    <p:sldId id="273" r:id="rId17"/>
    <p:sldId id="275" r:id="rId18"/>
    <p:sldId id="274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A8"/>
    <a:srgbClr val="49C5B1"/>
    <a:srgbClr val="333F48"/>
    <a:srgbClr val="5C0F5B"/>
    <a:srgbClr val="14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8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954" y="60"/>
      </p:cViewPr>
      <p:guideLst>
        <p:guide orient="horz"/>
        <p:guide pos="1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69E8-4BDF-3E42-ADC4-8D4C638BB4C6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5DA5-23C9-5440-B7C4-583DDFB3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55B4-A822-7042-A029-FA8A239A56D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3" name="Group 2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34" name="Hexagon 33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684832" y="188042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2982" y="6020270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organisations</a:t>
            </a:r>
          </a:p>
          <a:p>
            <a:r>
              <a:rPr lang="en-GB" sz="3600" b="1" baseline="30000" dirty="0" err="1">
                <a:solidFill>
                  <a:srgbClr val="49C5B1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49C5B1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49C5B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259" y="3212778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Journey to the Underworld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8313" y="2384999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Ancient Greece</a:t>
            </a:r>
            <a:endParaRPr lang="en-US" sz="4400" b="1" dirty="0" smtClean="0">
              <a:solidFill>
                <a:srgbClr val="49C5B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" y="265692"/>
            <a:ext cx="3335655" cy="1308100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72" y="4785069"/>
            <a:ext cx="944962" cy="810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1259" y="4431387"/>
            <a:ext cx="4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Megan Miller, Hannah Lear and MyLearning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it’s your turn!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" y="1001486"/>
            <a:ext cx="90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See how much you can remember.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Hexagon 23">
            <a:hlinkClick r:id="rId2" action="ppaction://hlinksldjump"/>
          </p:cNvPr>
          <p:cNvSpPr/>
          <p:nvPr/>
        </p:nvSpPr>
        <p:spPr>
          <a:xfrm>
            <a:off x="3657823" y="4130457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B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86" y="2023668"/>
            <a:ext cx="904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What did Thanatos (God of Death) </a:t>
            </a:r>
          </a:p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take when you died? </a:t>
            </a:r>
            <a:endParaRPr lang="en-GB" sz="36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1202829" y="4130457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A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8280" y="5480104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A finger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3728141" y="5480104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Your money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6551473" y="5480104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Hair</a:t>
            </a:r>
            <a:endParaRPr lang="en-GB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8" name="TextBox 2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3" name="Hexagon 22">
            <a:hlinkClick r:id="rId3" action="ppaction://hlinksldjump"/>
          </p:cNvPr>
          <p:cNvSpPr/>
          <p:nvPr/>
        </p:nvSpPr>
        <p:spPr>
          <a:xfrm>
            <a:off x="6057816" y="4150971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39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21187"/>
            <a:ext cx="9144000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Correct, Thanatos did take </a:t>
            </a:r>
          </a:p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a lock of your hair!</a:t>
            </a:r>
          </a:p>
          <a:p>
            <a:pPr algn="ctr" defTabSz="457200"/>
            <a:endParaRPr lang="en-GB" sz="32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 smtClean="0">
                <a:latin typeface="Century Gothic" panose="020B0502020202020204" pitchFamily="34" charset="0"/>
              </a:rPr>
              <a:t>Thanatos was the God of Death.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768" y="3001943"/>
            <a:ext cx="3226608" cy="34332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31156" y="6551934"/>
            <a:ext cx="2529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</a:t>
            </a:r>
            <a:r>
              <a:rPr lang="en-GB" sz="600" dirty="0">
                <a:latin typeface="Century Gothic" panose="020B0502020202020204" pitchFamily="34" charset="0"/>
              </a:rPr>
              <a:t>Mary </a:t>
            </a:r>
            <a:r>
              <a:rPr lang="en-GB" sz="600" dirty="0" err="1" smtClean="0">
                <a:latin typeface="Century Gothic" panose="020B0502020202020204" pitchFamily="34" charset="0"/>
              </a:rPr>
              <a:t>Harrsch</a:t>
            </a:r>
            <a:r>
              <a:rPr lang="en-GB" sz="600" dirty="0" smtClean="0">
                <a:latin typeface="Century Gothic" panose="020B0502020202020204" pitchFamily="34" charset="0"/>
              </a:rPr>
              <a:t>| Flickr | </a:t>
            </a:r>
            <a:r>
              <a:rPr lang="en-GB" sz="600" dirty="0">
                <a:latin typeface="Century Gothic" panose="020B0502020202020204" pitchFamily="34" charset="0"/>
              </a:rPr>
              <a:t>CC BY-NC-SA 2.0)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3" name="TextBox 2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5" name="Hexagon 2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52472" y="5367953"/>
            <a:ext cx="790779" cy="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621081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 right this time, try again.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95" y="5409086"/>
            <a:ext cx="1004409" cy="86654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7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it’s your turn!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" y="1001486"/>
            <a:ext cx="90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See how much you can remember.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Hexagon 22">
            <a:hlinkClick r:id="rId2" action="ppaction://hlinksldjump"/>
          </p:cNvPr>
          <p:cNvSpPr/>
          <p:nvPr/>
        </p:nvSpPr>
        <p:spPr>
          <a:xfrm>
            <a:off x="6331713" y="4000223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4" name="Hexagon 23">
            <a:hlinkClick r:id="rId2" action="ppaction://hlinksldjump"/>
          </p:cNvPr>
          <p:cNvSpPr/>
          <p:nvPr/>
        </p:nvSpPr>
        <p:spPr>
          <a:xfrm>
            <a:off x="3789000" y="3973719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B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" y="2005179"/>
            <a:ext cx="904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What happened after crossing </a:t>
            </a:r>
          </a:p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river?</a:t>
            </a:r>
            <a:endParaRPr lang="en-GB" sz="36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8400" y="3960649"/>
            <a:ext cx="1805302" cy="1931927"/>
            <a:chOff x="829379" y="3948488"/>
            <a:chExt cx="1805302" cy="1931927"/>
          </a:xfrm>
        </p:grpSpPr>
        <p:sp>
          <p:nvSpPr>
            <p:cNvPr id="3" name="Hexagon 2">
              <a:hlinkClick r:id="rId3" action="ppaction://hlinksldjump"/>
            </p:cNvPr>
            <p:cNvSpPr/>
            <p:nvPr/>
          </p:nvSpPr>
          <p:spPr>
            <a:xfrm>
              <a:off x="858488" y="3948488"/>
              <a:ext cx="1566000" cy="1242000"/>
            </a:xfrm>
            <a:prstGeom prst="hexagon">
              <a:avLst/>
            </a:prstGeom>
            <a:solidFill>
              <a:srgbClr val="49C5B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b="1" dirty="0" smtClean="0">
                  <a:latin typeface="Century Gothic" panose="020B0502020202020204" pitchFamily="34" charset="0"/>
                </a:rPr>
                <a:t>A</a:t>
              </a:r>
              <a:endParaRPr lang="en-GB" sz="6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379" y="5295640"/>
              <a:ext cx="1805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You forgot all of </a:t>
              </a:r>
            </a:p>
            <a:p>
              <a:r>
                <a:rPr lang="en-GB" sz="1600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your memories</a:t>
              </a:r>
              <a:endParaRPr lang="en-GB" sz="1600" b="1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51145" y="5307802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You were in </a:t>
            </a:r>
          </a:p>
          <a:p>
            <a:r>
              <a:rPr lang="en-GB" sz="1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Underworld</a:t>
            </a:r>
            <a:endParaRPr lang="en-GB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6276913" y="5307802"/>
            <a:ext cx="1970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You met with the </a:t>
            </a:r>
          </a:p>
          <a:p>
            <a:r>
              <a:rPr lang="en-GB" sz="1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God of Death</a:t>
            </a:r>
            <a:endParaRPr lang="en-GB" sz="1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8" name="TextBox 2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2420" y="520037"/>
            <a:ext cx="9144000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Correct, you forgot all of </a:t>
            </a:r>
          </a:p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your memories!</a:t>
            </a: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40" y="2223017"/>
            <a:ext cx="6235025" cy="38513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67940" y="6351572"/>
            <a:ext cx="2529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</a:t>
            </a:r>
            <a:r>
              <a:rPr lang="en-GB" sz="600" dirty="0">
                <a:latin typeface="Century Gothic" panose="020B0502020202020204" pitchFamily="34" charset="0"/>
              </a:rPr>
              <a:t>Amy </a:t>
            </a:r>
            <a:r>
              <a:rPr lang="en-GB" sz="600" dirty="0" smtClean="0">
                <a:latin typeface="Century Gothic" panose="020B0502020202020204" pitchFamily="34" charset="0"/>
              </a:rPr>
              <a:t>Goodman| Flickr | </a:t>
            </a:r>
            <a:r>
              <a:rPr lang="en-GB" sz="600" dirty="0">
                <a:latin typeface="Century Gothic" panose="020B0502020202020204" pitchFamily="34" charset="0"/>
              </a:rPr>
              <a:t>CC BY-NC 2.0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3" name="TextBox 2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5" name="Hexagon 2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44378" y="5379729"/>
            <a:ext cx="798407" cy="6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990" y="295065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That’s not right, </a:t>
            </a:r>
            <a:r>
              <a:rPr lang="en-GB" sz="44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</a:t>
            </a:r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ry again.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3" name="TextBox 2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5" name="Hexagon 2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" y="5540680"/>
            <a:ext cx="1009057" cy="8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it’s your turn!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" y="1001486"/>
            <a:ext cx="90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See how much you can remember.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Hexagon 22">
            <a:hlinkClick r:id="rId2" action="ppaction://hlinksldjump"/>
          </p:cNvPr>
          <p:cNvSpPr/>
          <p:nvPr/>
        </p:nvSpPr>
        <p:spPr>
          <a:xfrm>
            <a:off x="6446545" y="3561172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4" name="Hexagon 23">
            <a:hlinkClick r:id="rId3" action="ppaction://hlinksldjump"/>
          </p:cNvPr>
          <p:cNvSpPr/>
          <p:nvPr/>
        </p:nvSpPr>
        <p:spPr>
          <a:xfrm>
            <a:off x="3789000" y="3567354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B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676" y="2207245"/>
            <a:ext cx="904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What was Hades the god of?</a:t>
            </a:r>
            <a:endParaRPr lang="en-GB" sz="36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1282581" y="3583936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A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74" y="4885613"/>
            <a:ext cx="929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Death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3836061" y="495985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Underworld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6363962" y="4923760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He wasn’t a god</a:t>
            </a:r>
            <a:endParaRPr lang="en-GB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8" name="TextBox 2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26143"/>
            <a:ext cx="9144000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You are right – he was the </a:t>
            </a:r>
          </a:p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God of the Underworld!</a:t>
            </a: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388" y="2101616"/>
            <a:ext cx="2407225" cy="43315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07083" y="6554393"/>
            <a:ext cx="2529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</a:t>
            </a:r>
            <a:r>
              <a:rPr lang="en-GB" sz="600" dirty="0" err="1">
                <a:latin typeface="Century Gothic" panose="020B0502020202020204" pitchFamily="34" charset="0"/>
              </a:rPr>
              <a:t>Egisto</a:t>
            </a:r>
            <a:r>
              <a:rPr lang="en-GB" sz="600" dirty="0">
                <a:latin typeface="Century Gothic" panose="020B0502020202020204" pitchFamily="34" charset="0"/>
              </a:rPr>
              <a:t> Sani| </a:t>
            </a:r>
            <a:r>
              <a:rPr lang="en-GB" sz="600" dirty="0" smtClean="0">
                <a:latin typeface="Century Gothic" panose="020B0502020202020204" pitchFamily="34" charset="0"/>
              </a:rPr>
              <a:t>Flickr | </a:t>
            </a:r>
            <a:r>
              <a:rPr lang="en-GB" sz="600" dirty="0">
                <a:latin typeface="Century Gothic" panose="020B0502020202020204" pitchFamily="34" charset="0"/>
              </a:rPr>
              <a:t>CC BY-NC-SA 2.0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5" name="TextBox 2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52073" y="5369796"/>
            <a:ext cx="798407" cy="6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990" y="295065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That’s not right, try again.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5" y="5478758"/>
            <a:ext cx="1009057" cy="8705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it’s your turn!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85" y="1205909"/>
            <a:ext cx="90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See how much you can remember.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Hexagon 23">
            <a:hlinkClick r:id="rId2" action="ppaction://hlinksldjump"/>
          </p:cNvPr>
          <p:cNvSpPr/>
          <p:nvPr/>
        </p:nvSpPr>
        <p:spPr>
          <a:xfrm>
            <a:off x="3978940" y="4325999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B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6" y="2477831"/>
            <a:ext cx="904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Who led you to the River Styx?</a:t>
            </a:r>
            <a:endParaRPr lang="en-GB" sz="28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1393718" y="4325999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A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7716" y="56242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Cerberus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	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278230" y="565430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Hades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7062932" y="565414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Hermes</a:t>
            </a:r>
            <a:endParaRPr lang="en-GB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8" name="TextBox 2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23" name="Hexagon 22">
            <a:hlinkClick r:id="rId3" action="ppaction://hlinksldjump"/>
          </p:cNvPr>
          <p:cNvSpPr/>
          <p:nvPr/>
        </p:nvSpPr>
        <p:spPr>
          <a:xfrm>
            <a:off x="6789046" y="4325999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8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8096" y="2588124"/>
            <a:ext cx="73526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To set up this PowerPoint as a touchscreen interactive on a smartboard:</a:t>
            </a:r>
          </a:p>
          <a:p>
            <a:pPr defTabSz="457200"/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 to ’Slide Show’ on the command ribbon</a:t>
            </a: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Choose ‘Set Up Slide Show’  </a:t>
            </a:r>
          </a:p>
          <a:p>
            <a:pPr lvl="1" defTabSz="457200"/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S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elect ‘Browse at Kiosk (full screen)’  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If you do not have a smartboard, this PowerPoint can be used with a mouse as usual.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8096" y="1840491"/>
            <a:ext cx="7484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Journey to the Underworld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7" y="251685"/>
            <a:ext cx="3356258" cy="13195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42391" y="3600293"/>
            <a:ext cx="124415" cy="718436"/>
            <a:chOff x="1242391" y="3600293"/>
            <a:chExt cx="124415" cy="718436"/>
          </a:xfrm>
        </p:grpSpPr>
        <p:sp>
          <p:nvSpPr>
            <p:cNvPr id="2" name="Hexagon 1"/>
            <p:cNvSpPr/>
            <p:nvPr/>
          </p:nvSpPr>
          <p:spPr>
            <a:xfrm>
              <a:off x="1242391" y="4211475"/>
              <a:ext cx="124415" cy="107254"/>
            </a:xfrm>
            <a:prstGeom prst="hexagon">
              <a:avLst/>
            </a:prstGeom>
            <a:solidFill>
              <a:srgbClr val="3C474D"/>
            </a:solidFill>
            <a:ln>
              <a:solidFill>
                <a:srgbClr val="3C474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242391" y="3913244"/>
              <a:ext cx="124415" cy="107254"/>
            </a:xfrm>
            <a:prstGeom prst="hexagon">
              <a:avLst/>
            </a:prstGeom>
            <a:solidFill>
              <a:srgbClr val="3C474D"/>
            </a:solidFill>
            <a:ln>
              <a:solidFill>
                <a:srgbClr val="3C474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242391" y="3600293"/>
              <a:ext cx="124415" cy="107254"/>
            </a:xfrm>
            <a:prstGeom prst="hexagon">
              <a:avLst/>
            </a:prstGeom>
            <a:solidFill>
              <a:srgbClr val="3C474D"/>
            </a:solidFill>
            <a:ln>
              <a:solidFill>
                <a:srgbClr val="3C474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30" name="TextBox 29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8" name="Picture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78500" y="5380967"/>
            <a:ext cx="773009" cy="6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26143"/>
            <a:ext cx="9144000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You are right – Hermes led </a:t>
            </a:r>
          </a:p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you to the River Styx!</a:t>
            </a: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4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74" y="2212532"/>
            <a:ext cx="2776453" cy="41643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83242" y="6479680"/>
            <a:ext cx="29775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</a:t>
            </a:r>
            <a:r>
              <a:rPr lang="en-GB" sz="600" dirty="0">
                <a:latin typeface="Century Gothic" panose="020B0502020202020204" pitchFamily="34" charset="0"/>
              </a:rPr>
              <a:t>Don </a:t>
            </a:r>
            <a:r>
              <a:rPr lang="en-GB" sz="600" dirty="0" err="1" smtClean="0">
                <a:latin typeface="Century Gothic" panose="020B0502020202020204" pitchFamily="34" charset="0"/>
              </a:rPr>
              <a:t>Sniegowski</a:t>
            </a:r>
            <a:r>
              <a:rPr lang="en-GB" sz="600" dirty="0" smtClean="0">
                <a:latin typeface="Century Gothic" panose="020B0502020202020204" pitchFamily="34" charset="0"/>
              </a:rPr>
              <a:t> </a:t>
            </a:r>
            <a:r>
              <a:rPr lang="en-GB" sz="600" dirty="0">
                <a:latin typeface="Century Gothic" panose="020B0502020202020204" pitchFamily="34" charset="0"/>
              </a:rPr>
              <a:t>| </a:t>
            </a:r>
            <a:r>
              <a:rPr lang="en-GB" sz="600" dirty="0" smtClean="0">
                <a:latin typeface="Century Gothic" panose="020B0502020202020204" pitchFamily="34" charset="0"/>
              </a:rPr>
              <a:t>Flickr | </a:t>
            </a:r>
            <a:r>
              <a:rPr lang="en-GB" sz="600" dirty="0">
                <a:latin typeface="Century Gothic" panose="020B0502020202020204" pitchFamily="34" charset="0"/>
              </a:rPr>
              <a:t>CC BY-NC-SA 2.0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3" name="TextBox 2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296488" y="5369562"/>
            <a:ext cx="777787" cy="671912"/>
            <a:chOff x="8276929" y="5386164"/>
            <a:chExt cx="777787" cy="671912"/>
          </a:xfrm>
        </p:grpSpPr>
        <p:sp>
          <p:nvSpPr>
            <p:cNvPr id="27" name="Hexagon 26">
              <a:hlinkClick r:id="rId3" action="ppaction://hlinksldjump"/>
            </p:cNvPr>
            <p:cNvSpPr/>
            <p:nvPr/>
          </p:nvSpPr>
          <p:spPr>
            <a:xfrm>
              <a:off x="8276929" y="5386164"/>
              <a:ext cx="777787" cy="671912"/>
            </a:xfrm>
            <a:prstGeom prst="hexagon">
              <a:avLst/>
            </a:prstGeom>
            <a:solidFill>
              <a:srgbClr val="5C0F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91514" y="5536969"/>
              <a:ext cx="57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End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184101" y="5230306"/>
            <a:ext cx="959899" cy="8854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990" y="295065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 this time! Try again.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2" y="5540680"/>
            <a:ext cx="1009057" cy="8705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76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1100"/>
            <a:ext cx="877485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you have explored the journey to the Underworld…</a:t>
            </a:r>
          </a:p>
          <a:p>
            <a:pPr algn="ctr"/>
            <a:endParaRPr lang="en-GB" sz="495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95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Ancient Greece</a:t>
            </a:r>
            <a:endParaRPr lang="en-GB" sz="495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454" y="2427238"/>
            <a:ext cx="4689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Why not explore </a:t>
            </a:r>
            <a:r>
              <a:rPr lang="en-GB" sz="2000" dirty="0" smtClean="0">
                <a:latin typeface="Century Gothic" panose="020B0502020202020204" pitchFamily="34" charset="0"/>
              </a:rPr>
              <a:t>a nearby museum’s 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Ancient Greek collection</a:t>
            </a:r>
            <a:r>
              <a:rPr lang="en-GB" sz="2000" dirty="0">
                <a:latin typeface="Century Gothic" panose="020B0502020202020204" pitchFamily="34" charset="0"/>
              </a:rPr>
              <a:t>?  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You’re bound to discover something amazing</a:t>
            </a:r>
            <a:r>
              <a:rPr lang="en-GB" sz="1600" dirty="0"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6" name="TextBox 15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8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The Journey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183" y="5108594"/>
            <a:ext cx="304619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If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your body had been buried,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Charon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,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the ferryman, transported </a:t>
            </a:r>
            <a:endParaRPr lang="en-GB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you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across the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river Styx.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61202" y="5879338"/>
            <a:ext cx="773009" cy="666387"/>
          </a:xfrm>
          <a:prstGeom prst="rect">
            <a:avLst/>
          </a:prstGeom>
        </p:spPr>
      </p:pic>
      <p:pic>
        <p:nvPicPr>
          <p:cNvPr id="1026" name="Picture 2" descr="Image result for scissors ha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8553">
            <a:off x="6472060" y="1094385"/>
            <a:ext cx="2525902" cy="12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66" y="2090693"/>
            <a:ext cx="1573271" cy="2251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2123" y="1009393"/>
            <a:ext cx="3610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The Greeks believed that when you die, </a:t>
            </a:r>
            <a:r>
              <a:rPr lang="en-GB" b="1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Thantos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,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God 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of Death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cut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a piece of hair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from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your head.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73336" y="2743666"/>
            <a:ext cx="301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After this, 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Hermes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, the messenger of the gods, led you to the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river 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Styx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GB" dirty="0"/>
          </a:p>
        </p:txBody>
      </p:sp>
      <p:pic>
        <p:nvPicPr>
          <p:cNvPr id="1028" name="Picture 4" descr="File:Otto Brausewetter Die Barke des Charo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378" y="4426839"/>
            <a:ext cx="4571724" cy="22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1094705" y="4426839"/>
            <a:ext cx="414652" cy="596752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 rot="4028287">
            <a:off x="6091912" y="1564019"/>
            <a:ext cx="414652" cy="2347431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200403" y="6660665"/>
            <a:ext cx="1882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Otto </a:t>
            </a:r>
            <a:r>
              <a:rPr lang="en-GB" sz="600" dirty="0" err="1" smtClean="0">
                <a:latin typeface="Century Gothic" panose="020B0502020202020204" pitchFamily="34" charset="0"/>
              </a:rPr>
              <a:t>Brausewetter</a:t>
            </a:r>
            <a:r>
              <a:rPr lang="en-GB" sz="600" dirty="0" smtClean="0">
                <a:latin typeface="Century Gothic" panose="020B0502020202020204" pitchFamily="34" charset="0"/>
              </a:rPr>
              <a:t>| Public Domain</a:t>
            </a:r>
            <a:endParaRPr lang="en-GB" sz="6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531949" y="3393124"/>
            <a:ext cx="1882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Francois </a:t>
            </a:r>
            <a:r>
              <a:rPr lang="en-GB" sz="600" dirty="0" err="1" smtClean="0">
                <a:latin typeface="Century Gothic" panose="020B0502020202020204" pitchFamily="34" charset="0"/>
              </a:rPr>
              <a:t>Lenormant</a:t>
            </a:r>
            <a:r>
              <a:rPr lang="en-GB" sz="600" dirty="0" smtClean="0">
                <a:latin typeface="Century Gothic" panose="020B0502020202020204" pitchFamily="34" charset="0"/>
              </a:rPr>
              <a:t>| Public Domain</a:t>
            </a:r>
            <a:endParaRPr lang="en-GB" sz="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5" grpId="0"/>
      <p:bldP spid="7" grpId="0" animBg="1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02368" y="379829"/>
            <a:ext cx="3814011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On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river banks sat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Cerberus the 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three-headed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dog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. He belonged to </a:t>
            </a:r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Hades, the God of the Underworld. </a:t>
            </a:r>
          </a:p>
          <a:p>
            <a:endParaRPr lang="en-GB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Cerberus guarded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the Underworld. His job was to stop people from leaving and returning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to the living world. 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8500" y="5701807"/>
            <a:ext cx="773009" cy="666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02" y="291117"/>
            <a:ext cx="4025308" cy="2849949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 rot="16200000">
            <a:off x="91050" y="974135"/>
            <a:ext cx="414652" cy="596752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313684" y="3217555"/>
            <a:ext cx="16797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William Blake | Public Domain</a:t>
            </a:r>
            <a:endParaRPr lang="en-GB" sz="6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5858" y="3141066"/>
            <a:ext cx="7138675" cy="3487470"/>
            <a:chOff x="855858" y="3141066"/>
            <a:chExt cx="7138675" cy="3487470"/>
          </a:xfrm>
        </p:grpSpPr>
        <p:sp>
          <p:nvSpPr>
            <p:cNvPr id="42" name="Down Arrow 41"/>
            <p:cNvSpPr/>
            <p:nvPr/>
          </p:nvSpPr>
          <p:spPr>
            <a:xfrm rot="10800000" flipV="1">
              <a:off x="6138574" y="3322743"/>
              <a:ext cx="414652" cy="1107645"/>
            </a:xfrm>
            <a:prstGeom prst="downArrow">
              <a:avLst/>
            </a:prstGeom>
            <a:solidFill>
              <a:srgbClr val="00AE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55858" y="3141066"/>
              <a:ext cx="7138675" cy="3487470"/>
              <a:chOff x="855858" y="3141066"/>
              <a:chExt cx="7138675" cy="348747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697268" y="4203722"/>
                <a:ext cx="329726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>
                  <a:solidFill>
                    <a:srgbClr val="333F48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GB" dirty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After crossing the river, you would leave the ferry and walk to a place called the ‘</a:t>
                </a:r>
                <a:r>
                  <a:rPr lang="en-GB" b="1" dirty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Asphodel Fields</a:t>
                </a:r>
                <a:r>
                  <a:rPr lang="en-GB" dirty="0" smtClean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’.  Here you would forget </a:t>
                </a:r>
                <a:r>
                  <a:rPr lang="en-GB" dirty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all memories of </a:t>
                </a:r>
                <a:r>
                  <a:rPr lang="en-GB" dirty="0" smtClean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your </a:t>
                </a:r>
                <a:r>
                  <a:rPr lang="en-GB" dirty="0">
                    <a:solidFill>
                      <a:srgbClr val="333F48"/>
                    </a:solidFill>
                    <a:latin typeface="Century Gothic" panose="020B0502020202020204" pitchFamily="34" charset="0"/>
                  </a:rPr>
                  <a:t>former life.</a:t>
                </a:r>
              </a:p>
              <a:p>
                <a:endParaRPr lang="en-GB" dirty="0"/>
              </a:p>
            </p:txBody>
          </p:sp>
          <p:pic>
            <p:nvPicPr>
              <p:cNvPr id="2050" name="Picture 2" descr="Image result for memory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5858" y="3141066"/>
                <a:ext cx="3132550" cy="3487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Down Arrow 43"/>
          <p:cNvSpPr/>
          <p:nvPr/>
        </p:nvSpPr>
        <p:spPr>
          <a:xfrm rot="10800000" flipV="1">
            <a:off x="4364675" y="6158602"/>
            <a:ext cx="414652" cy="625542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40" y="3177139"/>
            <a:ext cx="3095826" cy="34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8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20341" y="1374378"/>
            <a:ext cx="53033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333F48"/>
                </a:solidFill>
                <a:latin typeface="Century Gothic" panose="020B0502020202020204" pitchFamily="34" charset="0"/>
              </a:rPr>
              <a:t>Then, at a fork in the road three judges would decide where to send souls. There were 3 different places: </a:t>
            </a:r>
          </a:p>
        </p:txBody>
      </p:sp>
      <p:pic>
        <p:nvPicPr>
          <p:cNvPr id="41" name="Picture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8500" y="6022647"/>
            <a:ext cx="773009" cy="6663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83268" y="1986638"/>
            <a:ext cx="2510802" cy="4158172"/>
            <a:chOff x="3383268" y="1986638"/>
            <a:chExt cx="2510802" cy="4158172"/>
          </a:xfrm>
        </p:grpSpPr>
        <p:sp>
          <p:nvSpPr>
            <p:cNvPr id="3" name="TextBox 2"/>
            <p:cNvSpPr txBox="1"/>
            <p:nvPr/>
          </p:nvSpPr>
          <p:spPr>
            <a:xfrm>
              <a:off x="3383268" y="4944481"/>
              <a:ext cx="25108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Tartarus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is where the </a:t>
              </a:r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b</a:t>
              </a:r>
              <a:r>
                <a:rPr lang="en-GB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ad </a:t>
              </a:r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people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were sent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for punishment</a:t>
              </a:r>
              <a:endParaRPr lang="en-GB" dirty="0">
                <a:solidFill>
                  <a:srgbClr val="333F48"/>
                </a:solidFill>
                <a:latin typeface="Century Gothic" panose="020B0502020202020204" pitchFamily="34" charset="0"/>
              </a:endParaRPr>
            </a:p>
            <a:p>
              <a:endParaRPr lang="en-GB" dirty="0"/>
            </a:p>
          </p:txBody>
        </p:sp>
        <p:sp>
          <p:nvSpPr>
            <p:cNvPr id="28" name="Down Arrow 27"/>
            <p:cNvSpPr/>
            <p:nvPr/>
          </p:nvSpPr>
          <p:spPr>
            <a:xfrm rot="10800000" flipV="1">
              <a:off x="4364674" y="1986638"/>
              <a:ext cx="414652" cy="2838025"/>
            </a:xfrm>
            <a:prstGeom prst="downArrow">
              <a:avLst/>
            </a:prstGeom>
            <a:solidFill>
              <a:srgbClr val="00AE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237" y="2868993"/>
            <a:ext cx="4616661" cy="2602140"/>
            <a:chOff x="324237" y="2868993"/>
            <a:chExt cx="4616661" cy="2602140"/>
          </a:xfrm>
        </p:grpSpPr>
        <p:sp>
          <p:nvSpPr>
            <p:cNvPr id="4" name="TextBox 3"/>
            <p:cNvSpPr txBox="1"/>
            <p:nvPr/>
          </p:nvSpPr>
          <p:spPr>
            <a:xfrm>
              <a:off x="324237" y="3162809"/>
              <a:ext cx="216375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Elysium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is where the </a:t>
              </a:r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g</a:t>
              </a:r>
              <a:r>
                <a:rPr lang="en-GB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ood </a:t>
              </a:r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people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were allowed to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go.  This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was a comfortable place where the sun was always shining. </a:t>
              </a:r>
            </a:p>
          </p:txBody>
        </p:sp>
        <p:sp>
          <p:nvSpPr>
            <p:cNvPr id="42" name="Down Arrow 41"/>
            <p:cNvSpPr/>
            <p:nvPr/>
          </p:nvSpPr>
          <p:spPr>
            <a:xfrm rot="13848531" flipV="1">
              <a:off x="3377236" y="1719982"/>
              <a:ext cx="414652" cy="2712673"/>
            </a:xfrm>
            <a:prstGeom prst="downArrow">
              <a:avLst/>
            </a:prstGeom>
            <a:solidFill>
              <a:srgbClr val="00AE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09100" y="1845776"/>
            <a:ext cx="3455904" cy="3698869"/>
            <a:chOff x="5209100" y="1845776"/>
            <a:chExt cx="3455904" cy="3698869"/>
          </a:xfrm>
        </p:grpSpPr>
        <p:sp>
          <p:nvSpPr>
            <p:cNvPr id="2" name="TextBox 1"/>
            <p:cNvSpPr txBox="1"/>
            <p:nvPr/>
          </p:nvSpPr>
          <p:spPr>
            <a:xfrm>
              <a:off x="6580232" y="3236321"/>
              <a:ext cx="20847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Asphodel </a:t>
              </a:r>
              <a:r>
                <a:rPr lang="en-GB" b="1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Fields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is where the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judges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sent people if they couldn’t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decide on the soul’s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fate.</a:t>
              </a:r>
              <a:endParaRPr lang="en-GB" b="1" dirty="0">
                <a:solidFill>
                  <a:srgbClr val="333F48"/>
                </a:solidFill>
                <a:latin typeface="Century Gothic" panose="020B0502020202020204" pitchFamily="34" charset="0"/>
              </a:endParaRPr>
            </a:p>
            <a:p>
              <a:endParaRPr lang="en-GB" dirty="0"/>
            </a:p>
          </p:txBody>
        </p:sp>
        <p:sp>
          <p:nvSpPr>
            <p:cNvPr id="43" name="Down Arrow 42"/>
            <p:cNvSpPr/>
            <p:nvPr/>
          </p:nvSpPr>
          <p:spPr>
            <a:xfrm rot="8223238" flipV="1">
              <a:off x="5209100" y="1845776"/>
              <a:ext cx="414652" cy="2641946"/>
            </a:xfrm>
            <a:prstGeom prst="downArrow">
              <a:avLst/>
            </a:prstGeom>
            <a:solidFill>
              <a:srgbClr val="00AE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Down Arrow 43"/>
          <p:cNvSpPr/>
          <p:nvPr/>
        </p:nvSpPr>
        <p:spPr>
          <a:xfrm rot="10800000" flipV="1">
            <a:off x="4364674" y="18259"/>
            <a:ext cx="414652" cy="1250628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 rot="10800000" flipV="1">
            <a:off x="4364674" y="5919538"/>
            <a:ext cx="414652" cy="842210"/>
          </a:xfrm>
          <a:prstGeom prst="downArrow">
            <a:avLst/>
          </a:prstGeom>
          <a:solidFill>
            <a:srgbClr val="00A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1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1368" y="431721"/>
            <a:ext cx="851567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In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Tartarus, people who had upset the Gods would receive </a:t>
            </a:r>
            <a:r>
              <a:rPr lang="en-GB" b="1" dirty="0">
                <a:solidFill>
                  <a:srgbClr val="333F48"/>
                </a:solidFill>
                <a:latin typeface="Century Gothic" panose="020B0502020202020204" pitchFamily="34" charset="0"/>
              </a:rPr>
              <a:t>terrible punishments.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Tartarus was a dark place, imagined to be as far below the Earth as the Earth is from the sky. </a:t>
            </a:r>
            <a:endParaRPr lang="en-GB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Picture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8500" y="5701807"/>
            <a:ext cx="773009" cy="666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084" y="5458175"/>
            <a:ext cx="687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Another story tells of hungry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Tantalus, who stood near a table covered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with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delicious food but could </a:t>
            </a:r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never </a:t>
            </a:r>
            <a:r>
              <a:rPr lang="en-GB" dirty="0">
                <a:solidFill>
                  <a:srgbClr val="333F48"/>
                </a:solidFill>
                <a:latin typeface="Century Gothic" panose="020B0502020202020204" pitchFamily="34" charset="0"/>
              </a:rPr>
              <a:t>reach it.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83084" y="1402550"/>
            <a:ext cx="8119360" cy="4120107"/>
            <a:chOff x="183084" y="1402550"/>
            <a:chExt cx="8119360" cy="41201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1888" y="1402550"/>
              <a:ext cx="3450556" cy="39143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3084" y="1970820"/>
              <a:ext cx="45605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Greek mythology tells the stories of people who ended up in Tartarus. </a:t>
              </a:r>
            </a:p>
            <a:p>
              <a:endParaRPr lang="en-GB" dirty="0" smtClean="0">
                <a:solidFill>
                  <a:srgbClr val="333F48"/>
                </a:solidFill>
                <a:latin typeface="Century Gothic" panose="020B0502020202020204" pitchFamily="34" charset="0"/>
              </a:endParaRPr>
            </a:p>
            <a:p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For example, Sisyphus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dirty="0" smtClean="0">
                  <a:solidFill>
                    <a:srgbClr val="333F48"/>
                  </a:solidFill>
                  <a:latin typeface="Century Gothic" panose="020B0502020202020204" pitchFamily="34" charset="0"/>
                </a:rPr>
                <a:t>had </a:t>
              </a:r>
              <a:r>
                <a:rPr lang="en-GB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to push a heavy rock up a hill again and again, only for it to roll back down on him every time. </a:t>
              </a:r>
            </a:p>
            <a:p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82037" y="5337991"/>
              <a:ext cx="167974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latin typeface="Century Gothic" panose="020B0502020202020204" pitchFamily="34" charset="0"/>
                </a:rPr>
                <a:t>Image: Titian| Public Domain</a:t>
              </a:r>
              <a:endParaRPr lang="en-GB" sz="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96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1097770" y="3975692"/>
            <a:ext cx="1563067" cy="1262746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A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053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it’s your turn!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" y="1001486"/>
            <a:ext cx="90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See how much you can remember.</a:t>
            </a:r>
            <a:endParaRPr lang="en-GB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Hexagon 22">
            <a:hlinkClick r:id="rId2" action="ppaction://hlinksldjump"/>
          </p:cNvPr>
          <p:cNvSpPr/>
          <p:nvPr/>
        </p:nvSpPr>
        <p:spPr>
          <a:xfrm>
            <a:off x="6286716" y="3981223"/>
            <a:ext cx="1566000" cy="1242000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4" name="Hexagon 23">
            <a:hlinkClick r:id="rId3" action="ppaction://hlinksldjump"/>
          </p:cNvPr>
          <p:cNvSpPr/>
          <p:nvPr/>
        </p:nvSpPr>
        <p:spPr>
          <a:xfrm>
            <a:off x="3727254" y="3976731"/>
            <a:ext cx="1564513" cy="1243151"/>
          </a:xfrm>
          <a:prstGeom prst="hexagon">
            <a:avLst/>
          </a:prstGeom>
          <a:solidFill>
            <a:srgbClr val="49C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Century Gothic" panose="020B0502020202020204" pitchFamily="34" charset="0"/>
              </a:rPr>
              <a:t>B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0427" y="2347667"/>
            <a:ext cx="904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Who </a:t>
            </a:r>
            <a:r>
              <a:rPr lang="en-GB" sz="3600" b="1" dirty="0">
                <a:solidFill>
                  <a:srgbClr val="333F48"/>
                </a:solidFill>
                <a:latin typeface="Century Gothic" panose="020B0502020202020204" pitchFamily="34" charset="0"/>
              </a:rPr>
              <a:t>was </a:t>
            </a:r>
            <a:r>
              <a:rPr lang="en-GB" sz="3600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Cerberus?</a:t>
            </a:r>
            <a:endParaRPr lang="en-GB" sz="36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582" y="5314415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A God of War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3486634" y="5268909"/>
            <a:ext cx="2045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A three-headed </a:t>
            </a:r>
          </a:p>
          <a:p>
            <a:pPr algn="ctr"/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dog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6548883" y="5264062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A judge</a:t>
            </a:r>
            <a:endParaRPr lang="en-GB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7" name="TextBox 26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9" name="Hexagon 28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3" name="Hexagon 42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Hexagon 43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4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31317"/>
            <a:ext cx="9144000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Yes, he is the </a:t>
            </a:r>
          </a:p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three-headed dog!</a:t>
            </a:r>
          </a:p>
          <a:p>
            <a:pPr algn="ctr" defTabSz="457200"/>
            <a:endParaRPr lang="en-GB" sz="2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 smtClean="0">
                <a:latin typeface="Century Gothic" panose="020B0502020202020204" pitchFamily="34" charset="0"/>
              </a:rPr>
              <a:t>Cerberus stopped the dead from leaving the Underworld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.</a:t>
            </a:r>
            <a:endParaRPr lang="en-US" sz="2400" b="1" dirty="0" smtClean="0">
              <a:solidFill>
                <a:srgbClr val="14A19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58" y="2940836"/>
            <a:ext cx="3970883" cy="318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27962" y="6239074"/>
            <a:ext cx="2529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entury Gothic" panose="020B0502020202020204" pitchFamily="34" charset="0"/>
              </a:rPr>
              <a:t>Image: </a:t>
            </a:r>
            <a:r>
              <a:rPr lang="en-GB" sz="600" dirty="0">
                <a:latin typeface="Century Gothic" panose="020B0502020202020204" pitchFamily="34" charset="0"/>
              </a:rPr>
              <a:t>Howard </a:t>
            </a:r>
            <a:r>
              <a:rPr lang="en-GB" sz="600" dirty="0" err="1" smtClean="0">
                <a:latin typeface="Century Gothic" panose="020B0502020202020204" pitchFamily="34" charset="0"/>
              </a:rPr>
              <a:t>Stanbury</a:t>
            </a:r>
            <a:r>
              <a:rPr lang="en-GB" sz="600" dirty="0" smtClean="0">
                <a:latin typeface="Century Gothic" panose="020B0502020202020204" pitchFamily="34" charset="0"/>
              </a:rPr>
              <a:t> | Flickr | </a:t>
            </a:r>
            <a:r>
              <a:rPr lang="en-GB" sz="600" dirty="0">
                <a:latin typeface="Century Gothic" panose="020B0502020202020204" pitchFamily="34" charset="0"/>
              </a:rPr>
              <a:t>CC BY-NC-SA 2.0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3" name="TextBox 22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5" name="Hexagon 24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9" name="Hexagon 38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0" name="Hexagon 39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42883" y="5329183"/>
            <a:ext cx="815850" cy="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990" y="2950656"/>
            <a:ext cx="9144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That’s not right, try again.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9" y="5603879"/>
            <a:ext cx="920189" cy="7938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2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978</Words>
  <Application>Microsoft Office PowerPoint</Application>
  <PresentationFormat>On-screen Show (4:3)</PresentationFormat>
  <Paragraphs>348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Bivouac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Kate Pettitt</dc:creator>
  <cp:lastModifiedBy>Bartley, Izzy</cp:lastModifiedBy>
  <cp:revision>110</cp:revision>
  <dcterms:created xsi:type="dcterms:W3CDTF">2017-08-04T08:32:44Z</dcterms:created>
  <dcterms:modified xsi:type="dcterms:W3CDTF">2018-01-05T11:08:20Z</dcterms:modified>
</cp:coreProperties>
</file>