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4BAE216-21E3-4692-88FD-4F36F2526EE3}"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51D33-3EEA-470C-85A7-33A81C718AA9}" type="slidenum">
              <a:rPr lang="en-GB" smtClean="0"/>
              <a:t>‹#›</a:t>
            </a:fld>
            <a:endParaRPr lang="en-GB"/>
          </a:p>
        </p:txBody>
      </p:sp>
    </p:spTree>
    <p:extLst>
      <p:ext uri="{BB962C8B-B14F-4D97-AF65-F5344CB8AC3E}">
        <p14:creationId xmlns:p14="http://schemas.microsoft.com/office/powerpoint/2010/main" val="72056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BAE216-21E3-4692-88FD-4F36F2526EE3}"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51D33-3EEA-470C-85A7-33A81C718AA9}" type="slidenum">
              <a:rPr lang="en-GB" smtClean="0"/>
              <a:t>‹#›</a:t>
            </a:fld>
            <a:endParaRPr lang="en-GB"/>
          </a:p>
        </p:txBody>
      </p:sp>
    </p:spTree>
    <p:extLst>
      <p:ext uri="{BB962C8B-B14F-4D97-AF65-F5344CB8AC3E}">
        <p14:creationId xmlns:p14="http://schemas.microsoft.com/office/powerpoint/2010/main" val="2588042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BAE216-21E3-4692-88FD-4F36F2526EE3}"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51D33-3EEA-470C-85A7-33A81C718AA9}" type="slidenum">
              <a:rPr lang="en-GB" smtClean="0"/>
              <a:t>‹#›</a:t>
            </a:fld>
            <a:endParaRPr lang="en-GB"/>
          </a:p>
        </p:txBody>
      </p:sp>
    </p:spTree>
    <p:extLst>
      <p:ext uri="{BB962C8B-B14F-4D97-AF65-F5344CB8AC3E}">
        <p14:creationId xmlns:p14="http://schemas.microsoft.com/office/powerpoint/2010/main" val="289436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4BAE216-21E3-4692-88FD-4F36F2526EE3}"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51D33-3EEA-470C-85A7-33A81C718AA9}" type="slidenum">
              <a:rPr lang="en-GB" smtClean="0"/>
              <a:t>‹#›</a:t>
            </a:fld>
            <a:endParaRPr lang="en-GB"/>
          </a:p>
        </p:txBody>
      </p:sp>
    </p:spTree>
    <p:extLst>
      <p:ext uri="{BB962C8B-B14F-4D97-AF65-F5344CB8AC3E}">
        <p14:creationId xmlns:p14="http://schemas.microsoft.com/office/powerpoint/2010/main" val="241391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AE216-21E3-4692-88FD-4F36F2526EE3}" type="datetimeFigureOut">
              <a:rPr lang="en-GB" smtClean="0"/>
              <a:t>17/12/2020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351D33-3EEA-470C-85A7-33A81C718AA9}" type="slidenum">
              <a:rPr lang="en-GB" smtClean="0"/>
              <a:t>‹#›</a:t>
            </a:fld>
            <a:endParaRPr lang="en-GB"/>
          </a:p>
        </p:txBody>
      </p:sp>
    </p:spTree>
    <p:extLst>
      <p:ext uri="{BB962C8B-B14F-4D97-AF65-F5344CB8AC3E}">
        <p14:creationId xmlns:p14="http://schemas.microsoft.com/office/powerpoint/2010/main" val="159195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4BAE216-21E3-4692-88FD-4F36F2526EE3}"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351D33-3EEA-470C-85A7-33A81C718AA9}" type="slidenum">
              <a:rPr lang="en-GB" smtClean="0"/>
              <a:t>‹#›</a:t>
            </a:fld>
            <a:endParaRPr lang="en-GB"/>
          </a:p>
        </p:txBody>
      </p:sp>
    </p:spTree>
    <p:extLst>
      <p:ext uri="{BB962C8B-B14F-4D97-AF65-F5344CB8AC3E}">
        <p14:creationId xmlns:p14="http://schemas.microsoft.com/office/powerpoint/2010/main" val="13364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4BAE216-21E3-4692-88FD-4F36F2526EE3}" type="datetimeFigureOut">
              <a:rPr lang="en-GB" smtClean="0"/>
              <a:t>17/12/2020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351D33-3EEA-470C-85A7-33A81C718AA9}" type="slidenum">
              <a:rPr lang="en-GB" smtClean="0"/>
              <a:t>‹#›</a:t>
            </a:fld>
            <a:endParaRPr lang="en-GB"/>
          </a:p>
        </p:txBody>
      </p:sp>
    </p:spTree>
    <p:extLst>
      <p:ext uri="{BB962C8B-B14F-4D97-AF65-F5344CB8AC3E}">
        <p14:creationId xmlns:p14="http://schemas.microsoft.com/office/powerpoint/2010/main" val="427398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4BAE216-21E3-4692-88FD-4F36F2526EE3}" type="datetimeFigureOut">
              <a:rPr lang="en-GB" smtClean="0"/>
              <a:t>17/12/2020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351D33-3EEA-470C-85A7-33A81C718AA9}" type="slidenum">
              <a:rPr lang="en-GB" smtClean="0"/>
              <a:t>‹#›</a:t>
            </a:fld>
            <a:endParaRPr lang="en-GB"/>
          </a:p>
        </p:txBody>
      </p:sp>
    </p:spTree>
    <p:extLst>
      <p:ext uri="{BB962C8B-B14F-4D97-AF65-F5344CB8AC3E}">
        <p14:creationId xmlns:p14="http://schemas.microsoft.com/office/powerpoint/2010/main" val="326326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AE216-21E3-4692-88FD-4F36F2526EE3}" type="datetimeFigureOut">
              <a:rPr lang="en-GB" smtClean="0"/>
              <a:t>17/12/2020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351D33-3EEA-470C-85A7-33A81C718AA9}" type="slidenum">
              <a:rPr lang="en-GB" smtClean="0"/>
              <a:t>‹#›</a:t>
            </a:fld>
            <a:endParaRPr lang="en-GB"/>
          </a:p>
        </p:txBody>
      </p:sp>
    </p:spTree>
    <p:extLst>
      <p:ext uri="{BB962C8B-B14F-4D97-AF65-F5344CB8AC3E}">
        <p14:creationId xmlns:p14="http://schemas.microsoft.com/office/powerpoint/2010/main" val="384391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AE216-21E3-4692-88FD-4F36F2526EE3}"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351D33-3EEA-470C-85A7-33A81C718AA9}" type="slidenum">
              <a:rPr lang="en-GB" smtClean="0"/>
              <a:t>‹#›</a:t>
            </a:fld>
            <a:endParaRPr lang="en-GB"/>
          </a:p>
        </p:txBody>
      </p:sp>
    </p:spTree>
    <p:extLst>
      <p:ext uri="{BB962C8B-B14F-4D97-AF65-F5344CB8AC3E}">
        <p14:creationId xmlns:p14="http://schemas.microsoft.com/office/powerpoint/2010/main" val="303926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AE216-21E3-4692-88FD-4F36F2526EE3}" type="datetimeFigureOut">
              <a:rPr lang="en-GB" smtClean="0"/>
              <a:t>17/12/2020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351D33-3EEA-470C-85A7-33A81C718AA9}" type="slidenum">
              <a:rPr lang="en-GB" smtClean="0"/>
              <a:t>‹#›</a:t>
            </a:fld>
            <a:endParaRPr lang="en-GB"/>
          </a:p>
        </p:txBody>
      </p:sp>
    </p:spTree>
    <p:extLst>
      <p:ext uri="{BB962C8B-B14F-4D97-AF65-F5344CB8AC3E}">
        <p14:creationId xmlns:p14="http://schemas.microsoft.com/office/powerpoint/2010/main" val="499815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AE216-21E3-4692-88FD-4F36F2526EE3}" type="datetimeFigureOut">
              <a:rPr lang="en-GB" smtClean="0"/>
              <a:t>17/12/2020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351D33-3EEA-470C-85A7-33A81C718AA9}" type="slidenum">
              <a:rPr lang="en-GB" smtClean="0"/>
              <a:t>‹#›</a:t>
            </a:fld>
            <a:endParaRPr lang="en-GB"/>
          </a:p>
        </p:txBody>
      </p:sp>
    </p:spTree>
    <p:extLst>
      <p:ext uri="{BB962C8B-B14F-4D97-AF65-F5344CB8AC3E}">
        <p14:creationId xmlns:p14="http://schemas.microsoft.com/office/powerpoint/2010/main" val="4166723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15632" y="824468"/>
            <a:ext cx="11408728" cy="8655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effectLst/>
                <a:latin typeface="GT Walsheim" charset="0"/>
              </a:rPr>
              <a:t>The Tudors include famous kings and queens such as Henry VIII and Elizabeth I. They are easily recognised for their fabulous clothes,   including the fashion of the Tudor ruff. It was a stiff circular collar that was crimped or pleated into a frill. The pleat or flute of the ruff was called a Purl and these were sometimes edged with fine lace. A ruff was sometimes added to the cuffs of sleeves of clothes too. </a:t>
            </a:r>
            <a:endParaRPr kumimoji="0" lang="en-US" altLang="en-US" sz="1400" b="0" i="0" u="none" strike="noStrike" cap="none" normalizeH="0" baseline="0" dirty="0" smtClean="0">
              <a:ln>
                <a:noFill/>
              </a:ln>
              <a:effectLst/>
              <a:latin typeface="Arial" panose="020B0604020202020204" pitchFamily="34" charset="0"/>
            </a:endParaRPr>
          </a:p>
        </p:txBody>
      </p:sp>
      <p:sp>
        <p:nvSpPr>
          <p:cNvPr id="3" name="Text Box 3"/>
          <p:cNvSpPr txBox="1">
            <a:spLocks noChangeArrowheads="1"/>
          </p:cNvSpPr>
          <p:nvPr/>
        </p:nvSpPr>
        <p:spPr bwMode="auto">
          <a:xfrm>
            <a:off x="615632" y="4628128"/>
            <a:ext cx="10962958" cy="17149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effectLst/>
                <a:latin typeface="GT Walsheim" charset="0"/>
              </a:rPr>
              <a:t>Ruffs had no practical purpose, people just wore them to be fashionable and thought that the</a:t>
            </a:r>
            <a:r>
              <a:rPr kumimoji="0" lang="en-GB" altLang="en-US" sz="1400" b="0" i="0" u="none" strike="noStrike" cap="none" normalizeH="0" dirty="0" smtClean="0">
                <a:ln>
                  <a:noFill/>
                </a:ln>
                <a:effectLst/>
                <a:latin typeface="GT Walsheim" charset="0"/>
              </a:rPr>
              <a:t> </a:t>
            </a:r>
            <a:r>
              <a:rPr kumimoji="0" lang="en-GB" altLang="en-US" sz="1400" b="0" i="0" u="none" strike="noStrike" cap="none" normalizeH="0" baseline="0" dirty="0" smtClean="0">
                <a:ln>
                  <a:noFill/>
                </a:ln>
                <a:effectLst/>
                <a:latin typeface="GT Walsheim" charset="0"/>
              </a:rPr>
              <a:t>bigger their ruff, the wealthier it would make them. Sometimes the use of supports such as fine wire mesh and pins were used to keep the larger ruff in place. These were raised at the back of  the head.</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effectLst/>
              <a:latin typeface="GT Walsheim"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effectLst/>
                <a:latin typeface="GT Walsheim" charset="0"/>
              </a:rPr>
              <a:t>Maintaining the beautiful appearance of the ruff was hard work. Starch was used to stiffen the fabric. The most elaborate ruffs were made from expensive linen and the finest lace. Lace was then an expensive material, because it had to be imported from Brussels or Italy. The rich Tudors would also have their ruff decorated with gold and silver thread and fine silk. The ruffs belonging to rich women sparkled with decorations. </a:t>
            </a:r>
          </a:p>
          <a:p>
            <a:pPr marL="0" marR="0" lvl="0" indent="0" defTabSz="914400" rtl="0" eaLnBrk="0" fontAlgn="base" latinLnBrk="0" hangingPunct="0">
              <a:lnSpc>
                <a:spcPct val="100000"/>
              </a:lnSpc>
              <a:spcBef>
                <a:spcPct val="0"/>
              </a:spcBef>
              <a:spcAft>
                <a:spcPct val="0"/>
              </a:spcAft>
              <a:buClrTx/>
              <a:buSzTx/>
              <a:buFontTx/>
              <a:buNone/>
              <a:tabLst/>
            </a:pPr>
            <a:endParaRPr lang="en-GB" altLang="en-US" sz="1400" dirty="0">
              <a:latin typeface="GT Walsheim"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smtClean="0">
                <a:ln>
                  <a:noFill/>
                </a:ln>
                <a:effectLst/>
                <a:latin typeface="GT Walsheim" charset="0"/>
              </a:rPr>
              <a:t>The next slides provide basic information and step-by-step</a:t>
            </a:r>
            <a:r>
              <a:rPr kumimoji="0" lang="en-GB" altLang="en-US" sz="1400" b="0" i="0" u="none" strike="noStrike" cap="none" normalizeH="0" dirty="0" smtClean="0">
                <a:ln>
                  <a:noFill/>
                </a:ln>
                <a:effectLst/>
                <a:latin typeface="GT Walsheim" charset="0"/>
              </a:rPr>
              <a:t> instructions for pupils to make their own ruff.</a:t>
            </a:r>
            <a:endParaRPr kumimoji="0" lang="en-US" altLang="en-US" sz="1400" b="0" i="0" u="none" strike="noStrike" cap="none" normalizeH="0" baseline="0" dirty="0" smtClean="0">
              <a:ln>
                <a:noFill/>
              </a:ln>
              <a:effectLst/>
              <a:latin typeface="Arial" panose="020B0604020202020204" pitchFamily="34" charset="0"/>
            </a:endParaRPr>
          </a:p>
        </p:txBody>
      </p:sp>
      <p:pic>
        <p:nvPicPr>
          <p:cNvPr id="2052" name="Picture 4" descr="queen-elizabeth" title="Painting of Queen Elizabeth I wearing a big ruf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7220" y="1815762"/>
            <a:ext cx="17399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3" name="Picture 5" descr="lady-bennet-close-up-furniture_1" title="Close up of the painted ru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9594" y="1815762"/>
            <a:ext cx="1993901" cy="121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4" name="Picture 6" title="Close up of a ruff on a sleeve cuf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59594" y="3196887"/>
            <a:ext cx="1993901"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 Box 6"/>
          <p:cNvSpPr txBox="1">
            <a:spLocks noChangeArrowheads="1"/>
          </p:cNvSpPr>
          <p:nvPr/>
        </p:nvSpPr>
        <p:spPr bwMode="auto">
          <a:xfrm>
            <a:off x="615632" y="175180"/>
            <a:ext cx="8133559" cy="649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0" i="0" u="none" strike="noStrike" cap="none" normalizeH="0" baseline="0" dirty="0" smtClean="0">
                <a:ln>
                  <a:noFill/>
                </a:ln>
                <a:solidFill>
                  <a:srgbClr val="04294B"/>
                </a:solidFill>
                <a:effectLst/>
                <a:latin typeface="GT Walsheim" charset="0"/>
              </a:rPr>
              <a:t>Background information for teachers</a:t>
            </a:r>
            <a:endParaRPr kumimoji="0" lang="en-US" altLang="en-US" sz="1800" b="0" i="0" u="none" strike="noStrike" cap="none" normalizeH="0" baseline="0" dirty="0" smtClean="0">
              <a:ln>
                <a:noFill/>
              </a:ln>
              <a:solidFill>
                <a:srgbClr val="04294B"/>
              </a:solidFill>
              <a:effectLst/>
              <a:latin typeface="Arial" panose="020B0604020202020204" pitchFamily="34" charset="0"/>
            </a:endParaRPr>
          </a:p>
        </p:txBody>
      </p:sp>
    </p:spTree>
    <p:extLst>
      <p:ext uri="{BB962C8B-B14F-4D97-AF65-F5344CB8AC3E}">
        <p14:creationId xmlns:p14="http://schemas.microsoft.com/office/powerpoint/2010/main" val="2195677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title="Model head wearing a paper ruf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98278" y="1310629"/>
            <a:ext cx="2806700" cy="380034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4"/>
          <p:cNvSpPr txBox="1">
            <a:spLocks noChangeArrowheads="1"/>
          </p:cNvSpPr>
          <p:nvPr/>
        </p:nvSpPr>
        <p:spPr bwMode="auto">
          <a:xfrm rot="10800000" flipV="1">
            <a:off x="838199" y="5397817"/>
            <a:ext cx="10625931" cy="143478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ts val="1400"/>
              </a:spcAft>
              <a:buClrTx/>
              <a:buSzTx/>
              <a:buFontTx/>
              <a:buNone/>
              <a:tabLst/>
            </a:pPr>
            <a:r>
              <a:rPr kumimoji="0" lang="en-GB" altLang="en-US" sz="2000" b="0" i="0" u="none" strike="noStrike" cap="none" normalizeH="0" baseline="0" dirty="0" smtClean="0">
                <a:ln>
                  <a:noFill/>
                </a:ln>
                <a:effectLst/>
                <a:latin typeface="GT Walsheim" charset="0"/>
              </a:rPr>
              <a:t>The </a:t>
            </a:r>
            <a:r>
              <a:rPr kumimoji="0" lang="en-GB" altLang="en-US" sz="2000" b="1" i="0" u="none" strike="noStrike" cap="none" normalizeH="0" baseline="0" dirty="0" smtClean="0">
                <a:ln>
                  <a:noFill/>
                </a:ln>
                <a:effectLst/>
                <a:latin typeface="GT Walsheim" charset="0"/>
              </a:rPr>
              <a:t>Tudors </a:t>
            </a:r>
            <a:r>
              <a:rPr kumimoji="0" lang="en-GB" altLang="en-US" sz="2000" i="0" u="none" strike="noStrike" cap="none" normalizeH="0" baseline="0" dirty="0" smtClean="0">
                <a:ln>
                  <a:noFill/>
                </a:ln>
                <a:effectLst/>
                <a:latin typeface="GT Walsheim" charset="0"/>
              </a:rPr>
              <a:t>are </a:t>
            </a:r>
            <a:r>
              <a:rPr kumimoji="0" lang="en-GB" altLang="en-US" sz="2000" b="0" i="0" u="none" strike="noStrike" cap="none" normalizeH="0" baseline="0" dirty="0" smtClean="0">
                <a:ln>
                  <a:noFill/>
                </a:ln>
                <a:effectLst/>
                <a:latin typeface="GT Walsheim" charset="0"/>
              </a:rPr>
              <a:t>one of the most</a:t>
            </a:r>
            <a:r>
              <a:rPr kumimoji="0" lang="en-GB" altLang="en-US" sz="2000" b="0" i="0" u="none" strike="noStrike" cap="none" normalizeH="0" dirty="0" smtClean="0">
                <a:ln>
                  <a:noFill/>
                </a:ln>
                <a:effectLst/>
                <a:latin typeface="GT Walsheim" charset="0"/>
              </a:rPr>
              <a:t> </a:t>
            </a:r>
            <a:r>
              <a:rPr kumimoji="0" lang="en-GB" altLang="en-US" sz="2000" b="0" i="0" u="none" strike="noStrike" cap="none" normalizeH="0" baseline="0" dirty="0" smtClean="0">
                <a:ln>
                  <a:noFill/>
                </a:ln>
                <a:effectLst/>
                <a:latin typeface="GT Walsheim" charset="0"/>
              </a:rPr>
              <a:t>famous families ever to rule England. </a:t>
            </a:r>
          </a:p>
          <a:p>
            <a:pPr marL="0" marR="0" lvl="0" indent="0" defTabSz="914400" rtl="0" eaLnBrk="0" fontAlgn="base" latinLnBrk="0" hangingPunct="0">
              <a:lnSpc>
                <a:spcPct val="100000"/>
              </a:lnSpc>
              <a:spcBef>
                <a:spcPct val="0"/>
              </a:spcBef>
              <a:spcAft>
                <a:spcPts val="1400"/>
              </a:spcAft>
              <a:buClrTx/>
              <a:buSzTx/>
              <a:buFontTx/>
              <a:buNone/>
              <a:tabLst/>
            </a:pPr>
            <a:r>
              <a:rPr kumimoji="0" lang="en-GB" altLang="en-US" sz="2000" b="0" i="0" u="none" strike="noStrike" cap="none" normalizeH="0" baseline="0" dirty="0" smtClean="0">
                <a:ln>
                  <a:noFill/>
                </a:ln>
                <a:effectLst/>
                <a:latin typeface="GT Walsheim" charset="0"/>
              </a:rPr>
              <a:t>They were in power from 1485—1603. </a:t>
            </a:r>
          </a:p>
          <a:p>
            <a:pPr marL="0" marR="0" lvl="0" indent="0" defTabSz="914400" rtl="0" eaLnBrk="0" fontAlgn="base" latinLnBrk="0" hangingPunct="0">
              <a:lnSpc>
                <a:spcPct val="100000"/>
              </a:lnSpc>
              <a:spcBef>
                <a:spcPct val="0"/>
              </a:spcBef>
              <a:spcAft>
                <a:spcPts val="1400"/>
              </a:spcAft>
              <a:buClrTx/>
              <a:buSzTx/>
              <a:buFontTx/>
              <a:buNone/>
              <a:tabLst/>
            </a:pPr>
            <a:r>
              <a:rPr kumimoji="0" lang="en-GB" altLang="en-US" sz="2000" b="0" i="0" u="none" strike="noStrike" cap="none" normalizeH="0" baseline="0" dirty="0" smtClean="0">
                <a:ln>
                  <a:noFill/>
                </a:ln>
                <a:effectLst/>
                <a:latin typeface="GT Walsheim" charset="0"/>
              </a:rPr>
              <a:t>You can identify people from the Tudor reign from the giant collars they wore called ‘ruffs’.</a:t>
            </a:r>
            <a:endParaRPr kumimoji="0" lang="en-US" altLang="en-US" sz="1600" b="0" i="0" u="none" strike="noStrike" cap="none" normalizeH="0" baseline="0" dirty="0" smtClean="0">
              <a:ln>
                <a:noFill/>
              </a:ln>
              <a:effectLst/>
              <a:latin typeface="Arial" panose="020B0604020202020204" pitchFamily="34" charset="0"/>
            </a:endParaRPr>
          </a:p>
        </p:txBody>
      </p:sp>
      <p:pic>
        <p:nvPicPr>
          <p:cNvPr id="1029" name="Picture 5" title="Model head wearing a paper ruf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65924" y="1358583"/>
            <a:ext cx="2847975" cy="37966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6"/>
          <p:cNvSpPr txBox="1">
            <a:spLocks noChangeArrowheads="1"/>
          </p:cNvSpPr>
          <p:nvPr/>
        </p:nvSpPr>
        <p:spPr bwMode="auto">
          <a:xfrm>
            <a:off x="838199" y="312897"/>
            <a:ext cx="8133559" cy="649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600" b="0" i="0" u="none" strike="noStrike" cap="none" normalizeH="0" baseline="0" dirty="0" smtClean="0">
                <a:ln>
                  <a:noFill/>
                </a:ln>
                <a:solidFill>
                  <a:srgbClr val="04294B"/>
                </a:solidFill>
                <a:effectLst/>
                <a:latin typeface="GT Walsheim" charset="0"/>
              </a:rPr>
              <a:t>Become </a:t>
            </a:r>
            <a:r>
              <a:rPr kumimoji="0" lang="en-GB" altLang="en-US" sz="3600" b="0" i="0" u="none" strike="noStrike" cap="none" normalizeH="0" baseline="0" dirty="0" smtClean="0">
                <a:ln>
                  <a:noFill/>
                </a:ln>
                <a:solidFill>
                  <a:srgbClr val="04294B"/>
                </a:solidFill>
                <a:effectLst/>
                <a:latin typeface="GT Walsheim" charset="0"/>
              </a:rPr>
              <a:t>a rich Tudor: Make </a:t>
            </a:r>
            <a:r>
              <a:rPr kumimoji="0" lang="en-GB" altLang="en-US" sz="3600" b="0" i="0" u="none" strike="noStrike" cap="none" normalizeH="0" baseline="0" dirty="0" smtClean="0">
                <a:ln>
                  <a:noFill/>
                </a:ln>
                <a:solidFill>
                  <a:srgbClr val="04294B"/>
                </a:solidFill>
                <a:effectLst/>
                <a:latin typeface="GT Walsheim" charset="0"/>
              </a:rPr>
              <a:t>a Tudor ruff</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31" name="Picture 7" descr="Temple_Newsam_Logotype_RGB_LimeGreenOnDarkBlu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76023" y="251301"/>
            <a:ext cx="1314290" cy="77248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72537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4586806" y="74180"/>
            <a:ext cx="3018388" cy="6953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smtClean="0">
                <a:ln>
                  <a:noFill/>
                </a:ln>
                <a:solidFill>
                  <a:srgbClr val="04294B"/>
                </a:solidFill>
                <a:effectLst/>
                <a:latin typeface="GT Walsheim" charset="0"/>
              </a:rPr>
              <a:t>Make a Tudor ruff</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p:txBody>
      </p:sp>
      <p:grpSp>
        <p:nvGrpSpPr>
          <p:cNvPr id="12" name="Group 11" title="A piece of paper, folded like a fan"/>
          <p:cNvGrpSpPr/>
          <p:nvPr/>
        </p:nvGrpSpPr>
        <p:grpSpPr>
          <a:xfrm>
            <a:off x="453474" y="666713"/>
            <a:ext cx="2581202" cy="2974290"/>
            <a:chOff x="1105291" y="881747"/>
            <a:chExt cx="2581202" cy="297429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56043" y="1050925"/>
              <a:ext cx="2206625" cy="20669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Box 10"/>
            <p:cNvSpPr txBox="1">
              <a:spLocks noChangeArrowheads="1"/>
            </p:cNvSpPr>
            <p:nvPr/>
          </p:nvSpPr>
          <p:spPr bwMode="auto">
            <a:xfrm>
              <a:off x="1324292" y="3206750"/>
              <a:ext cx="2362201" cy="6492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4294B"/>
                  </a:solidFill>
                  <a:effectLst/>
                  <a:latin typeface="GT Walsheim" charset="0"/>
                </a:rPr>
                <a:t>Fold 3 strips of paper like a fan,</a:t>
              </a:r>
              <a:r>
                <a:rPr kumimoji="0" lang="en-GB" altLang="en-US" b="0" i="0" u="none" strike="noStrike" cap="none" normalizeH="0" dirty="0" smtClean="0">
                  <a:ln>
                    <a:noFill/>
                  </a:ln>
                  <a:solidFill>
                    <a:srgbClr val="04294B"/>
                  </a:solidFill>
                  <a:effectLst/>
                  <a:latin typeface="GT Walsheim" charset="0"/>
                </a:rPr>
                <a:t> f</a:t>
              </a:r>
              <a:r>
                <a:rPr kumimoji="0" lang="en-GB" altLang="en-US" b="0" i="0" u="none" strike="noStrike" cap="none" normalizeH="0" baseline="0" dirty="0" smtClean="0">
                  <a:ln>
                    <a:noFill/>
                  </a:ln>
                  <a:solidFill>
                    <a:srgbClr val="04294B"/>
                  </a:solidFill>
                  <a:effectLst/>
                  <a:latin typeface="GT Walsheim" charset="0"/>
                </a:rPr>
                <a:t>lipping the paper for each fold</a:t>
              </a:r>
              <a:r>
                <a:rPr kumimoji="0" lang="en-GB" altLang="en-US" sz="1400" b="0" i="0" u="none" strike="noStrike" cap="none" normalizeH="0" baseline="0" dirty="0" smtClean="0">
                  <a:ln>
                    <a:noFill/>
                  </a:ln>
                  <a:solidFill>
                    <a:srgbClr val="04294B"/>
                  </a:solidFill>
                  <a:effectLst/>
                  <a:latin typeface="GT Walsheim"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nvGrpSpPr>
            <p:cNvPr id="11" name="Group 10"/>
            <p:cNvGrpSpPr/>
            <p:nvPr/>
          </p:nvGrpSpPr>
          <p:grpSpPr>
            <a:xfrm>
              <a:off x="1105291" y="881747"/>
              <a:ext cx="670297" cy="670298"/>
              <a:chOff x="1105291" y="881747"/>
              <a:chExt cx="670297" cy="670298"/>
            </a:xfrm>
          </p:grpSpPr>
          <p:pic>
            <p:nvPicPr>
              <p:cNvPr id="3089" name="Picture 1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05291" y="881747"/>
                <a:ext cx="670297" cy="6702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TextBox 9"/>
              <p:cNvSpPr txBox="1"/>
              <p:nvPr/>
            </p:nvSpPr>
            <p:spPr>
              <a:xfrm>
                <a:off x="1273898" y="983791"/>
                <a:ext cx="365760" cy="461665"/>
              </a:xfrm>
              <a:prstGeom prst="rect">
                <a:avLst/>
              </a:prstGeom>
              <a:noFill/>
            </p:spPr>
            <p:txBody>
              <a:bodyPr wrap="square" rtlCol="0">
                <a:spAutoFit/>
              </a:bodyPr>
              <a:lstStyle/>
              <a:p>
                <a:r>
                  <a:rPr lang="en-GB" sz="2400" b="1" dirty="0" smtClean="0">
                    <a:solidFill>
                      <a:schemeClr val="bg1"/>
                    </a:solidFill>
                  </a:rPr>
                  <a:t>1</a:t>
                </a:r>
                <a:endParaRPr lang="en-GB" sz="2400" b="1" dirty="0">
                  <a:solidFill>
                    <a:schemeClr val="bg1"/>
                  </a:solidFill>
                </a:endParaRPr>
              </a:p>
            </p:txBody>
          </p:sp>
        </p:grpSp>
      </p:grpSp>
      <p:grpSp>
        <p:nvGrpSpPr>
          <p:cNvPr id="13" name="Group 12" title="A hole punch punching a hole in the end of the pice of folded paper"/>
          <p:cNvGrpSpPr/>
          <p:nvPr/>
        </p:nvGrpSpPr>
        <p:grpSpPr>
          <a:xfrm>
            <a:off x="3389747" y="666713"/>
            <a:ext cx="2657886" cy="3025776"/>
            <a:chOff x="3554319" y="879474"/>
            <a:chExt cx="2657886" cy="3025776"/>
          </a:xfrm>
        </p:grpSpPr>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76980" y="1052512"/>
              <a:ext cx="2435225" cy="2065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11"/>
            <p:cNvSpPr txBox="1">
              <a:spLocks noChangeArrowheads="1"/>
            </p:cNvSpPr>
            <p:nvPr/>
          </p:nvSpPr>
          <p:spPr bwMode="auto">
            <a:xfrm>
              <a:off x="3776979" y="3206750"/>
              <a:ext cx="2435225" cy="698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4294B"/>
                  </a:solidFill>
                  <a:effectLst/>
                  <a:latin typeface="GT Walsheim" charset="0"/>
                </a:rPr>
                <a:t>Hole punch each strip at one end.</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pic>
          <p:nvPicPr>
            <p:cNvPr id="32" name="Picture 17"/>
            <p:cNvPicPr>
              <a:picLocks noChangeAspect="1" noChangeArrowheads="1"/>
            </p:cNvPicPr>
            <p:nvPr/>
          </p:nvPicPr>
          <p:blipFill>
            <a:blip r:embed="rId3" cstate="screen">
              <a:extLst>
                <a:ext uri="{BEBA8EAE-BF5A-486C-A8C5-ECC9F3942E4B}">
                  <a14:imgProps xmlns:a14="http://schemas.microsoft.com/office/drawing/2010/main">
                    <a14:imgLayer r:embed="rId5">
                      <a14:imgEffect>
                        <a14:backgroundRemoval t="0" b="100000" l="524" r="100000"/>
                      </a14:imgEffect>
                    </a14:imgLayer>
                  </a14:imgProps>
                </a:ext>
                <a:ext uri="{28A0092B-C50C-407E-A947-70E740481C1C}">
                  <a14:useLocalDpi xmlns:a14="http://schemas.microsoft.com/office/drawing/2010/main"/>
                </a:ext>
              </a:extLst>
            </a:blip>
            <a:srcRect/>
            <a:stretch>
              <a:fillRect/>
            </a:stretch>
          </p:blipFill>
          <p:spPr bwMode="auto">
            <a:xfrm>
              <a:off x="3554319" y="879474"/>
              <a:ext cx="670297" cy="6702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3" name="TextBox 32"/>
            <p:cNvSpPr txBox="1"/>
            <p:nvPr/>
          </p:nvSpPr>
          <p:spPr>
            <a:xfrm>
              <a:off x="3730219" y="979639"/>
              <a:ext cx="365760" cy="461665"/>
            </a:xfrm>
            <a:prstGeom prst="rect">
              <a:avLst/>
            </a:prstGeom>
            <a:noFill/>
          </p:spPr>
          <p:txBody>
            <a:bodyPr wrap="square" rtlCol="0">
              <a:spAutoFit/>
            </a:bodyPr>
            <a:lstStyle/>
            <a:p>
              <a:r>
                <a:rPr lang="en-GB" sz="2400" b="1" dirty="0" smtClean="0">
                  <a:solidFill>
                    <a:schemeClr val="bg1"/>
                  </a:solidFill>
                </a:rPr>
                <a:t>2</a:t>
              </a:r>
              <a:endParaRPr lang="en-GB" sz="2400" b="1" dirty="0">
                <a:solidFill>
                  <a:schemeClr val="bg1"/>
                </a:solidFill>
              </a:endParaRPr>
            </a:p>
          </p:txBody>
        </p:sp>
      </p:grpSp>
      <p:grpSp>
        <p:nvGrpSpPr>
          <p:cNvPr id="14" name="Group 13" title="glue stick and punched paper and folded paper cut into designs"/>
          <p:cNvGrpSpPr/>
          <p:nvPr/>
        </p:nvGrpSpPr>
        <p:grpSpPr>
          <a:xfrm>
            <a:off x="6526529" y="666713"/>
            <a:ext cx="4929374" cy="3163203"/>
            <a:chOff x="6191381" y="881747"/>
            <a:chExt cx="4929374" cy="3163203"/>
          </a:xfrm>
        </p:grpSpPr>
        <p:pic>
          <p:nvPicPr>
            <p:cNvPr id="3076"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32868" y="1055687"/>
              <a:ext cx="2146300" cy="2062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714105" y="1052512"/>
              <a:ext cx="2406650" cy="20637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 Box 12"/>
            <p:cNvSpPr txBox="1">
              <a:spLocks noChangeArrowheads="1"/>
            </p:cNvSpPr>
            <p:nvPr/>
          </p:nvSpPr>
          <p:spPr bwMode="auto">
            <a:xfrm>
              <a:off x="6432868" y="3157537"/>
              <a:ext cx="4687887" cy="8874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4294B"/>
                  </a:solidFill>
                  <a:effectLst/>
                  <a:latin typeface="GT Walsheim" charset="0"/>
                </a:rPr>
                <a:t>Open up </a:t>
              </a:r>
              <a:r>
                <a:rPr lang="en-GB" altLang="en-US" dirty="0" smtClean="0">
                  <a:solidFill>
                    <a:srgbClr val="04294B"/>
                  </a:solidFill>
                  <a:latin typeface="GT Walsheim" charset="0"/>
                </a:rPr>
                <a:t>each </a:t>
              </a:r>
              <a:r>
                <a:rPr kumimoji="0" lang="en-GB" altLang="en-US" b="0" i="0" u="none" strike="noStrike" cap="none" normalizeH="0" baseline="0" dirty="0" smtClean="0">
                  <a:ln>
                    <a:noFill/>
                  </a:ln>
                  <a:solidFill>
                    <a:srgbClr val="04294B"/>
                  </a:solidFill>
                  <a:effectLst/>
                  <a:latin typeface="GT Walsheim" charset="0"/>
                </a:rPr>
                <a:t>strip and glue on ‘lace’ </a:t>
              </a:r>
              <a:r>
                <a:rPr kumimoji="0" lang="en-GB" altLang="en-US" b="1" i="0" u="none" strike="noStrike" cap="none" normalizeH="0" baseline="0" dirty="0" smtClean="0">
                  <a:ln>
                    <a:noFill/>
                  </a:ln>
                  <a:solidFill>
                    <a:srgbClr val="04294B"/>
                  </a:solidFill>
                  <a:effectLst/>
                  <a:latin typeface="GT Walsheim" charset="0"/>
                </a:rPr>
                <a:t>OR </a:t>
              </a:r>
              <a:r>
                <a:rPr kumimoji="0" lang="en-GB" altLang="en-US" b="0" i="0" u="none" strike="noStrike" cap="none" normalizeH="0" baseline="0" dirty="0" smtClean="0">
                  <a:ln>
                    <a:noFill/>
                  </a:ln>
                  <a:solidFill>
                    <a:srgbClr val="04294B"/>
                  </a:solidFill>
                  <a:effectLst/>
                  <a:latin typeface="GT Walsheim" charset="0"/>
                </a:rPr>
                <a:t>cut shapes out of the folded strip.</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pic>
          <p:nvPicPr>
            <p:cNvPr id="35" name="Picture 1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91381" y="881747"/>
              <a:ext cx="670297" cy="6702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6" name="TextBox 35"/>
            <p:cNvSpPr txBox="1"/>
            <p:nvPr/>
          </p:nvSpPr>
          <p:spPr>
            <a:xfrm>
              <a:off x="6359988" y="983791"/>
              <a:ext cx="365760" cy="461665"/>
            </a:xfrm>
            <a:prstGeom prst="rect">
              <a:avLst/>
            </a:prstGeom>
            <a:noFill/>
          </p:spPr>
          <p:txBody>
            <a:bodyPr wrap="square" rtlCol="0">
              <a:spAutoFit/>
            </a:bodyPr>
            <a:lstStyle/>
            <a:p>
              <a:r>
                <a:rPr lang="en-GB" sz="2400" b="1" dirty="0" smtClean="0">
                  <a:solidFill>
                    <a:schemeClr val="bg1"/>
                  </a:solidFill>
                </a:rPr>
                <a:t>3</a:t>
              </a:r>
              <a:endParaRPr lang="en-GB" sz="2400" b="1" dirty="0">
                <a:solidFill>
                  <a:schemeClr val="bg1"/>
                </a:solidFill>
              </a:endParaRPr>
            </a:p>
          </p:txBody>
        </p:sp>
      </p:grpSp>
      <p:grpSp>
        <p:nvGrpSpPr>
          <p:cNvPr id="17" name="Group 16" title="Three folded and cut pieces of paper and ribbon"/>
          <p:cNvGrpSpPr/>
          <p:nvPr/>
        </p:nvGrpSpPr>
        <p:grpSpPr>
          <a:xfrm>
            <a:off x="453474" y="4017371"/>
            <a:ext cx="3364656" cy="2905619"/>
            <a:chOff x="1152099" y="3914281"/>
            <a:chExt cx="3364656" cy="2905619"/>
          </a:xfrm>
        </p:grpSpPr>
        <p:grpSp>
          <p:nvGrpSpPr>
            <p:cNvPr id="15" name="Group 14"/>
            <p:cNvGrpSpPr/>
            <p:nvPr/>
          </p:nvGrpSpPr>
          <p:grpSpPr>
            <a:xfrm>
              <a:off x="1356043" y="4146550"/>
              <a:ext cx="3160712" cy="2673350"/>
              <a:chOff x="1356043" y="4146550"/>
              <a:chExt cx="3160712" cy="2673350"/>
            </a:xfrm>
          </p:grpSpPr>
          <p:pic>
            <p:nvPicPr>
              <p:cNvPr id="3078" name="Picture 6"/>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76680" y="4146550"/>
                <a:ext cx="3140075" cy="1854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13"/>
              <p:cNvSpPr txBox="1">
                <a:spLocks noChangeArrowheads="1"/>
              </p:cNvSpPr>
              <p:nvPr/>
            </p:nvSpPr>
            <p:spPr bwMode="auto">
              <a:xfrm>
                <a:off x="1356043" y="6089650"/>
                <a:ext cx="3160712" cy="730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4294B"/>
                    </a:solidFill>
                    <a:effectLst/>
                    <a:latin typeface="GT Walsheim" charset="0"/>
                  </a:rPr>
                  <a:t>Thread the ribbon through the holes</a:t>
                </a:r>
                <a:r>
                  <a:rPr kumimoji="0" lang="en-GB" altLang="en-US" sz="1400" b="0" i="0" u="none" strike="noStrike" cap="none" normalizeH="0" baseline="0" dirty="0" smtClean="0">
                    <a:ln>
                      <a:noFill/>
                    </a:ln>
                    <a:solidFill>
                      <a:srgbClr val="04294B"/>
                    </a:solidFill>
                    <a:effectLst/>
                    <a:latin typeface="GT Walsheim"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pSp>
        <p:grpSp>
          <p:nvGrpSpPr>
            <p:cNvPr id="16" name="Group 15"/>
            <p:cNvGrpSpPr/>
            <p:nvPr/>
          </p:nvGrpSpPr>
          <p:grpSpPr>
            <a:xfrm>
              <a:off x="1152099" y="3914281"/>
              <a:ext cx="670297" cy="670298"/>
              <a:chOff x="1071978" y="3915359"/>
              <a:chExt cx="670297" cy="670298"/>
            </a:xfrm>
          </p:grpSpPr>
          <p:pic>
            <p:nvPicPr>
              <p:cNvPr id="39" name="Picture 17"/>
              <p:cNvPicPr>
                <a:picLocks noChangeAspect="1" noChangeArrowheads="1"/>
              </p:cNvPicPr>
              <p:nvPr/>
            </p:nvPicPr>
            <p:blipFill>
              <a:blip r:embed="rId3" cstate="screen">
                <a:extLst>
                  <a:ext uri="{BEBA8EAE-BF5A-486C-A8C5-ECC9F3942E4B}">
                    <a14:imgProps xmlns:a14="http://schemas.microsoft.com/office/drawing/2010/main">
                      <a14:imgLayer r:embed="rId5">
                        <a14:imgEffect>
                          <a14:backgroundRemoval t="0" b="100000" l="524" r="100000"/>
                        </a14:imgEffect>
                      </a14:imgLayer>
                    </a14:imgProps>
                  </a:ext>
                  <a:ext uri="{28A0092B-C50C-407E-A947-70E740481C1C}">
                    <a14:useLocalDpi xmlns:a14="http://schemas.microsoft.com/office/drawing/2010/main"/>
                  </a:ext>
                </a:extLst>
              </a:blip>
              <a:srcRect/>
              <a:stretch>
                <a:fillRect/>
              </a:stretch>
            </p:blipFill>
            <p:spPr bwMode="auto">
              <a:xfrm>
                <a:off x="1071978" y="3915359"/>
                <a:ext cx="670297" cy="6702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0" name="TextBox 39"/>
              <p:cNvSpPr txBox="1"/>
              <p:nvPr/>
            </p:nvSpPr>
            <p:spPr>
              <a:xfrm>
                <a:off x="1224246" y="4018598"/>
                <a:ext cx="365760" cy="461665"/>
              </a:xfrm>
              <a:prstGeom prst="rect">
                <a:avLst/>
              </a:prstGeom>
              <a:noFill/>
            </p:spPr>
            <p:txBody>
              <a:bodyPr wrap="square" rtlCol="0">
                <a:spAutoFit/>
              </a:bodyPr>
              <a:lstStyle/>
              <a:p>
                <a:r>
                  <a:rPr lang="en-GB" sz="2400" b="1" dirty="0" smtClean="0">
                    <a:solidFill>
                      <a:schemeClr val="bg1"/>
                    </a:solidFill>
                  </a:rPr>
                  <a:t>4</a:t>
                </a:r>
                <a:endParaRPr lang="en-GB" sz="2400" b="1" dirty="0">
                  <a:solidFill>
                    <a:schemeClr val="bg1"/>
                  </a:solidFill>
                </a:endParaRPr>
              </a:p>
            </p:txBody>
          </p:sp>
        </p:grpSp>
      </p:grpSp>
      <p:grpSp>
        <p:nvGrpSpPr>
          <p:cNvPr id="18" name="Group 17" title="Three parts of the ruff threaded together on the ribbon"/>
          <p:cNvGrpSpPr/>
          <p:nvPr/>
        </p:nvGrpSpPr>
        <p:grpSpPr>
          <a:xfrm>
            <a:off x="4496501" y="4017371"/>
            <a:ext cx="3044666" cy="2943719"/>
            <a:chOff x="4626452" y="3914281"/>
            <a:chExt cx="3044666" cy="2943719"/>
          </a:xfrm>
        </p:grpSpPr>
        <p:pic>
          <p:nvPicPr>
            <p:cNvPr id="3079"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840605" y="4146550"/>
              <a:ext cx="2830513" cy="1866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Text Box 14"/>
            <p:cNvSpPr txBox="1">
              <a:spLocks noChangeArrowheads="1"/>
            </p:cNvSpPr>
            <p:nvPr/>
          </p:nvSpPr>
          <p:spPr bwMode="auto">
            <a:xfrm>
              <a:off x="4854893" y="6102350"/>
              <a:ext cx="2816225" cy="755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4294B"/>
                  </a:solidFill>
                  <a:effectLst/>
                  <a:latin typeface="GT Walsheim" charset="0"/>
                </a:rPr>
                <a:t>Glue or </a:t>
              </a:r>
              <a:r>
                <a:rPr lang="en-GB" altLang="en-US" dirty="0" err="1">
                  <a:solidFill>
                    <a:srgbClr val="04294B"/>
                  </a:solidFill>
                  <a:latin typeface="GT Walsheim" charset="0"/>
                </a:rPr>
                <a:t>s</a:t>
              </a:r>
              <a:r>
                <a:rPr kumimoji="0" lang="en-GB" altLang="en-US" b="0" i="0" u="none" strike="noStrike" cap="none" normalizeH="0" baseline="0" dirty="0" err="1" smtClean="0">
                  <a:ln>
                    <a:noFill/>
                  </a:ln>
                  <a:solidFill>
                    <a:srgbClr val="04294B"/>
                  </a:solidFill>
                  <a:effectLst/>
                  <a:latin typeface="GT Walsheim" charset="0"/>
                </a:rPr>
                <a:t>ellotape</a:t>
              </a:r>
              <a:r>
                <a:rPr kumimoji="0" lang="en-GB" altLang="en-US" b="0" i="0" u="none" strike="noStrike" cap="none" normalizeH="0" baseline="0" dirty="0" smtClean="0">
                  <a:ln>
                    <a:noFill/>
                  </a:ln>
                  <a:solidFill>
                    <a:srgbClr val="04294B"/>
                  </a:solidFill>
                  <a:effectLst/>
                  <a:latin typeface="GT Walsheim" charset="0"/>
                </a:rPr>
                <a:t> the strips  together.</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grpSp>
          <p:nvGrpSpPr>
            <p:cNvPr id="42" name="Group 41"/>
            <p:cNvGrpSpPr/>
            <p:nvPr/>
          </p:nvGrpSpPr>
          <p:grpSpPr>
            <a:xfrm>
              <a:off x="4626452" y="3914281"/>
              <a:ext cx="670297" cy="670298"/>
              <a:chOff x="1071978" y="3915359"/>
              <a:chExt cx="670297" cy="670298"/>
            </a:xfrm>
          </p:grpSpPr>
          <p:pic>
            <p:nvPicPr>
              <p:cNvPr id="43" name="Picture 17"/>
              <p:cNvPicPr>
                <a:picLocks noChangeAspect="1" noChangeArrowheads="1"/>
              </p:cNvPicPr>
              <p:nvPr/>
            </p:nvPicPr>
            <p:blipFill>
              <a:blip r:embed="rId3" cstate="screen">
                <a:extLst>
                  <a:ext uri="{BEBA8EAE-BF5A-486C-A8C5-ECC9F3942E4B}">
                    <a14:imgProps xmlns:a14="http://schemas.microsoft.com/office/drawing/2010/main">
                      <a14:imgLayer r:embed="rId5">
                        <a14:imgEffect>
                          <a14:backgroundRemoval t="0" b="100000" l="524" r="100000"/>
                        </a14:imgEffect>
                      </a14:imgLayer>
                    </a14:imgProps>
                  </a:ext>
                  <a:ext uri="{28A0092B-C50C-407E-A947-70E740481C1C}">
                    <a14:useLocalDpi xmlns:a14="http://schemas.microsoft.com/office/drawing/2010/main"/>
                  </a:ext>
                </a:extLst>
              </a:blip>
              <a:srcRect/>
              <a:stretch>
                <a:fillRect/>
              </a:stretch>
            </p:blipFill>
            <p:spPr bwMode="auto">
              <a:xfrm>
                <a:off x="1071978" y="3915359"/>
                <a:ext cx="670297" cy="6702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4" name="TextBox 43"/>
              <p:cNvSpPr txBox="1"/>
              <p:nvPr/>
            </p:nvSpPr>
            <p:spPr>
              <a:xfrm>
                <a:off x="1238760" y="4018598"/>
                <a:ext cx="365760" cy="461665"/>
              </a:xfrm>
              <a:prstGeom prst="rect">
                <a:avLst/>
              </a:prstGeom>
              <a:noFill/>
            </p:spPr>
            <p:txBody>
              <a:bodyPr wrap="square" rtlCol="0">
                <a:spAutoFit/>
              </a:bodyPr>
              <a:lstStyle/>
              <a:p>
                <a:r>
                  <a:rPr lang="en-GB" sz="2400" b="1" dirty="0" smtClean="0">
                    <a:solidFill>
                      <a:schemeClr val="bg1"/>
                    </a:solidFill>
                  </a:rPr>
                  <a:t>5</a:t>
                </a:r>
                <a:endParaRPr lang="en-GB" sz="2400" b="1" dirty="0">
                  <a:solidFill>
                    <a:schemeClr val="bg1"/>
                  </a:solidFill>
                </a:endParaRPr>
              </a:p>
            </p:txBody>
          </p:sp>
        </p:grpSp>
      </p:grpSp>
      <p:grpSp>
        <p:nvGrpSpPr>
          <p:cNvPr id="26" name="Group 25" title="The finished ruff, ready for tying on"/>
          <p:cNvGrpSpPr/>
          <p:nvPr/>
        </p:nvGrpSpPr>
        <p:grpSpPr>
          <a:xfrm>
            <a:off x="8264163" y="4006855"/>
            <a:ext cx="3480447" cy="2774631"/>
            <a:chOff x="7914946" y="3911919"/>
            <a:chExt cx="3480447" cy="2774631"/>
          </a:xfrm>
        </p:grpSpPr>
        <p:pic>
          <p:nvPicPr>
            <p:cNvPr id="3080"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114030" y="4146550"/>
              <a:ext cx="3006725" cy="1879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 Box 15"/>
            <p:cNvSpPr txBox="1">
              <a:spLocks noChangeArrowheads="1"/>
            </p:cNvSpPr>
            <p:nvPr/>
          </p:nvSpPr>
          <p:spPr bwMode="auto">
            <a:xfrm>
              <a:off x="8114030" y="6089650"/>
              <a:ext cx="3281363" cy="5969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4294B"/>
                  </a:solidFill>
                  <a:effectLst/>
                  <a:latin typeface="GT Walsheim" charset="0"/>
                </a:rPr>
                <a:t>Try it on and imagine being a wealthy Tudor!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grpSp>
          <p:nvGrpSpPr>
            <p:cNvPr id="45" name="Group 44"/>
            <p:cNvGrpSpPr/>
            <p:nvPr/>
          </p:nvGrpSpPr>
          <p:grpSpPr>
            <a:xfrm>
              <a:off x="7914946" y="3911919"/>
              <a:ext cx="670297" cy="670298"/>
              <a:chOff x="1071978" y="3915359"/>
              <a:chExt cx="670297" cy="670298"/>
            </a:xfrm>
          </p:grpSpPr>
          <p:pic>
            <p:nvPicPr>
              <p:cNvPr id="46" name="Picture 17"/>
              <p:cNvPicPr>
                <a:picLocks noChangeAspect="1" noChangeArrowheads="1"/>
              </p:cNvPicPr>
              <p:nvPr/>
            </p:nvPicPr>
            <p:blipFill>
              <a:blip r:embed="rId3" cstate="screen">
                <a:extLst>
                  <a:ext uri="{BEBA8EAE-BF5A-486C-A8C5-ECC9F3942E4B}">
                    <a14:imgProps xmlns:a14="http://schemas.microsoft.com/office/drawing/2010/main">
                      <a14:imgLayer r:embed="rId5">
                        <a14:imgEffect>
                          <a14:backgroundRemoval t="0" b="100000" l="524" r="100000"/>
                        </a14:imgEffect>
                      </a14:imgLayer>
                    </a14:imgProps>
                  </a:ext>
                  <a:ext uri="{28A0092B-C50C-407E-A947-70E740481C1C}">
                    <a14:useLocalDpi xmlns:a14="http://schemas.microsoft.com/office/drawing/2010/main"/>
                  </a:ext>
                </a:extLst>
              </a:blip>
              <a:srcRect/>
              <a:stretch>
                <a:fillRect/>
              </a:stretch>
            </p:blipFill>
            <p:spPr bwMode="auto">
              <a:xfrm>
                <a:off x="1071978" y="3915359"/>
                <a:ext cx="670297" cy="6702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7" name="TextBox 46"/>
              <p:cNvSpPr txBox="1"/>
              <p:nvPr/>
            </p:nvSpPr>
            <p:spPr>
              <a:xfrm>
                <a:off x="1224246" y="4018598"/>
                <a:ext cx="365760" cy="461665"/>
              </a:xfrm>
              <a:prstGeom prst="rect">
                <a:avLst/>
              </a:prstGeom>
              <a:noFill/>
            </p:spPr>
            <p:txBody>
              <a:bodyPr wrap="square" rtlCol="0">
                <a:spAutoFit/>
              </a:bodyPr>
              <a:lstStyle/>
              <a:p>
                <a:r>
                  <a:rPr lang="en-GB" sz="2400" b="1" dirty="0" smtClean="0">
                    <a:solidFill>
                      <a:schemeClr val="bg1"/>
                    </a:solidFill>
                  </a:rPr>
                  <a:t>6</a:t>
                </a:r>
                <a:endParaRPr lang="en-GB" sz="2400" b="1" dirty="0">
                  <a:solidFill>
                    <a:schemeClr val="bg1"/>
                  </a:solidFill>
                </a:endParaRPr>
              </a:p>
            </p:txBody>
          </p:sp>
        </p:grpSp>
      </p:grpSp>
    </p:spTree>
    <p:extLst>
      <p:ext uri="{BB962C8B-B14F-4D97-AF65-F5344CB8AC3E}">
        <p14:creationId xmlns:p14="http://schemas.microsoft.com/office/powerpoint/2010/main" val="225850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title="Tudor Portrait of a young man"/>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918" y="814388"/>
            <a:ext cx="2547937" cy="19637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99" name="Picture 3" title="Tudor portrait of a young lad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99779" y="814388"/>
            <a:ext cx="2439987"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00" name="Picture 4" descr="194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3318" y="3330575"/>
            <a:ext cx="2265363" cy="2495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01" name="Picture 5" title="Tudor portrait of a lady"/>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98179" y="3887787"/>
            <a:ext cx="254158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02" name="Picture 6" title="Tudor portrait of Mary Queen of Scot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62393" y="3759200"/>
            <a:ext cx="23368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03" name="Picture 7" descr="Portrait of a Child with a Rattle by Paul van Somer" title="Tudor portrait"/>
          <p:cNvPicPr preferRelativeResize="0">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90943" y="814388"/>
            <a:ext cx="2559050" cy="24701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 Box 8"/>
          <p:cNvSpPr txBox="1">
            <a:spLocks noChangeArrowheads="1"/>
          </p:cNvSpPr>
          <p:nvPr/>
        </p:nvSpPr>
        <p:spPr bwMode="auto">
          <a:xfrm>
            <a:off x="1780382" y="117475"/>
            <a:ext cx="8631237" cy="5556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smtClean="0">
                <a:ln>
                  <a:noFill/>
                </a:ln>
                <a:solidFill>
                  <a:srgbClr val="04294B"/>
                </a:solidFill>
                <a:effectLst/>
                <a:latin typeface="GT Walsheim" charset="0"/>
              </a:rPr>
              <a:t>Tudors at Temple </a:t>
            </a:r>
            <a:r>
              <a:rPr kumimoji="0" lang="en-GB" altLang="en-US" sz="3200" b="0" i="0" u="none" strike="noStrike" cap="none" normalizeH="0" baseline="0" dirty="0" err="1" smtClean="0">
                <a:ln>
                  <a:noFill/>
                </a:ln>
                <a:solidFill>
                  <a:srgbClr val="04294B"/>
                </a:solidFill>
                <a:effectLst/>
                <a:latin typeface="GT Walsheim" charset="0"/>
              </a:rPr>
              <a:t>Newsam</a:t>
            </a:r>
            <a:r>
              <a:rPr kumimoji="0" lang="en-GB" altLang="en-US" sz="3200" b="0" i="0" u="none" strike="noStrike" cap="none" normalizeH="0" baseline="0" dirty="0" smtClean="0">
                <a:ln>
                  <a:noFill/>
                </a:ln>
                <a:solidFill>
                  <a:srgbClr val="04294B"/>
                </a:solidFill>
                <a:effectLst/>
                <a:latin typeface="GT Walsheim" charset="0"/>
              </a:rPr>
              <a:t> House, Leeds</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3" name="Text Box 9"/>
          <p:cNvSpPr txBox="1">
            <a:spLocks noChangeArrowheads="1"/>
          </p:cNvSpPr>
          <p:nvPr/>
        </p:nvSpPr>
        <p:spPr bwMode="auto">
          <a:xfrm>
            <a:off x="1632268" y="3298826"/>
            <a:ext cx="1676400" cy="3683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4294B"/>
                </a:solidFill>
                <a:effectLst/>
                <a:latin typeface="GT Walsheim" charset="0"/>
              </a:rPr>
              <a:t>Lord </a:t>
            </a:r>
            <a:r>
              <a:rPr kumimoji="0" lang="en-GB" altLang="en-US" sz="1800" b="0" i="0" u="none" strike="noStrike" cap="none" normalizeH="0" baseline="0" dirty="0" err="1" smtClean="0">
                <a:ln>
                  <a:noFill/>
                </a:ln>
                <a:solidFill>
                  <a:srgbClr val="04294B"/>
                </a:solidFill>
                <a:effectLst/>
                <a:latin typeface="GT Walsheim" charset="0"/>
              </a:rPr>
              <a:t>Arendal</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 Box 10"/>
          <p:cNvSpPr txBox="1">
            <a:spLocks noChangeArrowheads="1"/>
          </p:cNvSpPr>
          <p:nvPr/>
        </p:nvSpPr>
        <p:spPr bwMode="auto">
          <a:xfrm>
            <a:off x="5373370" y="2787650"/>
            <a:ext cx="1403032" cy="3841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4294B"/>
                </a:solidFill>
                <a:effectLst/>
                <a:latin typeface="GT Walsheim" charset="0"/>
              </a:rPr>
              <a:t>Lord Darnley</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 Box 11"/>
          <p:cNvSpPr txBox="1">
            <a:spLocks noChangeArrowheads="1"/>
          </p:cNvSpPr>
          <p:nvPr/>
        </p:nvSpPr>
        <p:spPr bwMode="auto">
          <a:xfrm>
            <a:off x="8855628" y="3236911"/>
            <a:ext cx="1528288" cy="306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4294B"/>
                </a:solidFill>
                <a:effectLst/>
                <a:latin typeface="GT Walsheim" charset="0"/>
              </a:rPr>
              <a:t>Lady Arabella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12"/>
          <p:cNvSpPr txBox="1">
            <a:spLocks noChangeArrowheads="1"/>
          </p:cNvSpPr>
          <p:nvPr/>
        </p:nvSpPr>
        <p:spPr bwMode="auto">
          <a:xfrm>
            <a:off x="1384618" y="5826125"/>
            <a:ext cx="2324100" cy="3063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4294B"/>
                </a:solidFill>
                <a:effectLst/>
                <a:latin typeface="GT Walsheim" charset="0"/>
              </a:rPr>
              <a:t>Mary Queen of Scots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Text Box 13" title="Tudor portrait of Queen Elizabeth I"/>
          <p:cNvSpPr txBox="1">
            <a:spLocks noChangeArrowheads="1"/>
          </p:cNvSpPr>
          <p:nvPr/>
        </p:nvSpPr>
        <p:spPr bwMode="auto">
          <a:xfrm>
            <a:off x="5211762" y="5826125"/>
            <a:ext cx="1766570" cy="3825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4294B"/>
                </a:solidFill>
                <a:effectLst/>
                <a:latin typeface="GT Walsheim" charset="0"/>
              </a:rPr>
              <a:t>Queen Elizabeth</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Text Box 14"/>
          <p:cNvSpPr txBox="1">
            <a:spLocks noChangeArrowheads="1"/>
          </p:cNvSpPr>
          <p:nvPr/>
        </p:nvSpPr>
        <p:spPr bwMode="auto">
          <a:xfrm>
            <a:off x="8876584" y="5826125"/>
            <a:ext cx="1486376" cy="3984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smtClean="0">
                <a:ln>
                  <a:noFill/>
                </a:ln>
                <a:solidFill>
                  <a:srgbClr val="04294B"/>
                </a:solidFill>
                <a:effectLst/>
                <a:latin typeface="GT Walsheim" charset="0"/>
              </a:rPr>
              <a:t>Lady Bennet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 Box 15"/>
          <p:cNvSpPr txBox="1">
            <a:spLocks noChangeArrowheads="1"/>
          </p:cNvSpPr>
          <p:nvPr/>
        </p:nvSpPr>
        <p:spPr bwMode="auto">
          <a:xfrm>
            <a:off x="1760334" y="6335713"/>
            <a:ext cx="8671333" cy="6461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smtClean="0">
                <a:ln>
                  <a:noFill/>
                </a:ln>
                <a:solidFill>
                  <a:srgbClr val="04294B"/>
                </a:solidFill>
                <a:effectLst/>
                <a:latin typeface="GT Walsheim" charset="0"/>
              </a:rPr>
              <a:t>If you were a rich Tudor whose ruff would you choose to wear?</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9340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401</Words>
  <Application>Microsoft Office PowerPoint</Application>
  <PresentationFormat>Widescreen</PresentationFormat>
  <Paragraphs>32</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GT Walsheim</vt:lpstr>
      <vt:lpstr>Office Theme</vt:lpstr>
      <vt:lpstr>PowerPoint Presentation</vt:lpstr>
      <vt:lpstr>PowerPoint Presentation</vt:lpstr>
      <vt:lpstr>PowerPoint Presentation</vt:lpstr>
      <vt:lpstr>PowerPoint Presentation</vt:lpstr>
    </vt:vector>
  </TitlesOfParts>
  <Company>Leeds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Bartley, Izzy</dc:creator>
  <cp:lastModifiedBy>Bartley, Izzy</cp:lastModifiedBy>
  <cp:revision>13</cp:revision>
  <dcterms:created xsi:type="dcterms:W3CDTF">2020-12-16T01:27:22Z</dcterms:created>
  <dcterms:modified xsi:type="dcterms:W3CDTF">2020-12-17T00:10:20Z</dcterms:modified>
</cp:coreProperties>
</file>