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 id="2147483648" r:id="rId2"/>
  </p:sldMasterIdLst>
  <p:sldIdLst>
    <p:sldId id="282" r:id="rId3"/>
    <p:sldId id="283" r:id="rId4"/>
    <p:sldId id="277" r:id="rId5"/>
    <p:sldId id="260" r:id="rId6"/>
    <p:sldId id="276" r:id="rId7"/>
    <p:sldId id="261" r:id="rId8"/>
    <p:sldId id="275" r:id="rId9"/>
    <p:sldId id="262" r:id="rId10"/>
    <p:sldId id="274" r:id="rId11"/>
    <p:sldId id="263" r:id="rId12"/>
    <p:sldId id="273" r:id="rId13"/>
    <p:sldId id="264" r:id="rId14"/>
    <p:sldId id="272"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8BC7"/>
    <a:srgbClr val="71A0D9"/>
    <a:srgbClr val="7FAA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248620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57150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7291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45754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71131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62562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11611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86393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6764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FC814CB-C4ED-4EC8-AE1B-78476177F374}" type="datetimeFigureOut">
              <a:rPr lang="en-GB" smtClean="0"/>
              <a:t>25/01/2022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0AA7D8-842F-4647-A088-29FC178564A8}" type="slidenum">
              <a:rPr lang="en-GB" smtClean="0"/>
              <a:t>‹#›</a:t>
            </a:fld>
            <a:endParaRPr lang="en-GB"/>
          </a:p>
        </p:txBody>
      </p:sp>
    </p:spTree>
    <p:extLst>
      <p:ext uri="{BB962C8B-B14F-4D97-AF65-F5344CB8AC3E}">
        <p14:creationId xmlns:p14="http://schemas.microsoft.com/office/powerpoint/2010/main" val="1054127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FC814CB-C4ED-4EC8-AE1B-78476177F374}" type="datetimeFigureOut">
              <a:rPr lang="en-GB" smtClean="0"/>
              <a:t>25/01/2022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0AA7D8-842F-4647-A088-29FC178564A8}" type="slidenum">
              <a:rPr lang="en-GB" smtClean="0"/>
              <a:t>‹#›</a:t>
            </a:fld>
            <a:endParaRPr lang="en-GB"/>
          </a:p>
        </p:txBody>
      </p:sp>
    </p:spTree>
    <p:extLst>
      <p:ext uri="{BB962C8B-B14F-4D97-AF65-F5344CB8AC3E}">
        <p14:creationId xmlns:p14="http://schemas.microsoft.com/office/powerpoint/2010/main" val="1738824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147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615214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5216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1/25/2022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01518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56145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45649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181997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1/25/2022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10084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1/25/2022</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980749827"/>
      </p:ext>
    </p:extLst>
  </p:cSld>
  <p:clrMap bg1="dk1" tx1="lt1" bg2="dk2" tx2="lt2" accent1="accent1" accent2="accent2" accent3="accent3" accent4="accent4" accent5="accent5" accent6="accent6" hlink="hlink" folHlink="folHlink"/>
  <p:sldLayoutIdLst>
    <p:sldLayoutId id="2147483716" r:id="rId1"/>
    <p:sldLayoutId id="2147483717"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5" r:id="rId12"/>
    <p:sldLayoutId id="2147483710" r:id="rId13"/>
    <p:sldLayoutId id="2147483711" r:id="rId14"/>
    <p:sldLayoutId id="2147483712" r:id="rId15"/>
    <p:sldLayoutId id="2147483713" r:id="rId16"/>
    <p:sldLayoutId id="2147483714"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lnSpc>
          <a:spcPct val="110000"/>
        </a:lnSpc>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lnSpc>
          <a:spcPct val="110000"/>
        </a:lnSpc>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lnSpc>
          <a:spcPct val="110000"/>
        </a:lnSpc>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lnSpc>
          <a:spcPct val="110000"/>
        </a:lnSpc>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814CB-C4ED-4EC8-AE1B-78476177F374}" type="datetimeFigureOut">
              <a:rPr lang="en-GB" smtClean="0"/>
              <a:t>25/01/2022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0AA7D8-842F-4647-A088-29FC178564A8}" type="slidenum">
              <a:rPr lang="en-GB" smtClean="0"/>
              <a:t>‹#›</a:t>
            </a:fld>
            <a:endParaRPr lang="en-GB"/>
          </a:p>
        </p:txBody>
      </p:sp>
    </p:spTree>
    <p:extLst>
      <p:ext uri="{BB962C8B-B14F-4D97-AF65-F5344CB8AC3E}">
        <p14:creationId xmlns:p14="http://schemas.microsoft.com/office/powerpoint/2010/main" val="2786436915"/>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8DB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118537" y="472965"/>
            <a:ext cx="6710856" cy="3355428"/>
          </a:xfrm>
          <a:prstGeom prst="rect">
            <a:avLst/>
          </a:prstGeom>
        </p:spPr>
      </p:pic>
      <p:cxnSp>
        <p:nvCxnSpPr>
          <p:cNvPr id="6" name="Straight Connector 5"/>
          <p:cNvCxnSpPr/>
          <p:nvPr/>
        </p:nvCxnSpPr>
        <p:spPr>
          <a:xfrm flipH="1">
            <a:off x="882869" y="3137338"/>
            <a:ext cx="4587765" cy="1576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882870" y="5985641"/>
            <a:ext cx="8333701" cy="788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882869" y="3145220"/>
            <a:ext cx="0" cy="284042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9216571" y="3468914"/>
            <a:ext cx="0" cy="25246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185237" y="4038721"/>
            <a:ext cx="7728965" cy="1384995"/>
          </a:xfrm>
          <a:prstGeom prst="rect">
            <a:avLst/>
          </a:prstGeom>
          <a:noFill/>
        </p:spPr>
        <p:txBody>
          <a:bodyPr wrap="square" rtlCol="0">
            <a:spAutoFit/>
          </a:bodyPr>
          <a:lstStyle/>
          <a:p>
            <a:r>
              <a:rPr lang="en-GB" sz="6000" dirty="0">
                <a:solidFill>
                  <a:schemeClr val="bg1"/>
                </a:solidFill>
                <a:latin typeface="GT Walsheim" panose="00000500000000000000" pitchFamily="50" charset="0"/>
              </a:rPr>
              <a:t>Mindful Yoga</a:t>
            </a:r>
          </a:p>
          <a:p>
            <a:endParaRPr lang="en-GB" sz="2400" dirty="0">
              <a:solidFill>
                <a:schemeClr val="bg1"/>
              </a:solidFill>
            </a:endParaRPr>
          </a:p>
        </p:txBody>
      </p:sp>
    </p:spTree>
    <p:extLst>
      <p:ext uri="{BB962C8B-B14F-4D97-AF65-F5344CB8AC3E}">
        <p14:creationId xmlns:p14="http://schemas.microsoft.com/office/powerpoint/2010/main" val="3563014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DAB482FD-C684-4DAA-AC4C-1739F51A9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19DAC0-9186-4693-A151-628D09C9FFA1}"/>
              </a:ext>
            </a:extLst>
          </p:cNvPr>
          <p:cNvSpPr>
            <a:spLocks noGrp="1"/>
          </p:cNvSpPr>
          <p:nvPr>
            <p:ph type="title"/>
          </p:nvPr>
        </p:nvSpPr>
        <p:spPr>
          <a:xfrm>
            <a:off x="5296333" y="335280"/>
            <a:ext cx="6043875" cy="6730538"/>
          </a:xfrm>
        </p:spPr>
        <p:txBody>
          <a:bodyPr vert="horz" lIns="91440" tIns="45720" rIns="91440" bIns="45720" rtlCol="0" anchor="ctr">
            <a:noAutofit/>
          </a:bodyPr>
          <a:lstStyle/>
          <a:p>
            <a:pPr algn="l" defTabSz="914400" eaLnBrk="0" fontAlgn="base" hangingPunct="0">
              <a:lnSpc>
                <a:spcPct val="100000"/>
              </a:lnSpc>
              <a:spcAft>
                <a:spcPct val="0"/>
              </a:spcAft>
            </a:pPr>
            <a:r>
              <a:rPr lang="en-GB" sz="2200" b="1" dirty="0">
                <a:solidFill>
                  <a:schemeClr val="tx1"/>
                </a:solidFill>
                <a:effectLst/>
                <a:latin typeface="GT Walsheim Bold" panose="02000503040000020003" pitchFamily="50" charset="0"/>
                <a:ea typeface="Calibri" panose="020F0502020204030204" pitchFamily="34" charset="0"/>
                <a:cs typeface="Times New Roman" panose="02020603050405020304" pitchFamily="18" charset="0"/>
              </a:rPr>
              <a:t>Table</a:t>
            </a:r>
            <a:br>
              <a:rPr lang="en-GB" sz="2200" dirty="0">
                <a:solidFill>
                  <a:schemeClr val="tx1"/>
                </a:solidFill>
                <a:effectLst/>
                <a:latin typeface="GT Walsheim Bold" panose="02000503040000020003" pitchFamily="50" charset="0"/>
                <a:ea typeface="Calibri" panose="020F0502020204030204" pitchFamily="34" charset="0"/>
                <a:cs typeface="Times New Roman" panose="02020603050405020304" pitchFamily="18" charset="0"/>
              </a:rPr>
            </a:br>
            <a:r>
              <a:rPr lang="en-GB" sz="2200" dirty="0">
                <a:effectLst/>
                <a:latin typeface="GT Walsheim" panose="00000500000000000000" pitchFamily="50" charset="0"/>
                <a:ea typeface="Calibri" panose="020F0502020204030204" pitchFamily="34" charset="0"/>
                <a:cs typeface="Times New Roman" panose="02020603050405020304" pitchFamily="18" charset="0"/>
              </a:rPr>
              <a:t>Let’s be strong and stable like the table we’ve just taken a slow look at. Start with your knees on the mat under your hips and your arms straight underneath your shoulders. </a:t>
            </a:r>
            <a:br>
              <a:rPr lang="en-GB" sz="2200" dirty="0">
                <a:effectLst/>
                <a:latin typeface="GT Walsheim" panose="00000500000000000000" pitchFamily="50" charset="0"/>
                <a:ea typeface="Calibri" panose="020F0502020204030204" pitchFamily="34" charset="0"/>
                <a:cs typeface="Times New Roman" panose="02020603050405020304" pitchFamily="18" charset="0"/>
              </a:rPr>
            </a:br>
            <a:br>
              <a:rPr lang="en-GB" sz="2200" dirty="0">
                <a:effectLst/>
                <a:latin typeface="GT Walsheim" panose="00000500000000000000" pitchFamily="50" charset="0"/>
                <a:ea typeface="Calibri" panose="020F0502020204030204" pitchFamily="34" charset="0"/>
                <a:cs typeface="Times New Roman" panose="02020603050405020304" pitchFamily="18" charset="0"/>
              </a:rPr>
            </a:br>
            <a:r>
              <a:rPr lang="en-GB" sz="2200" dirty="0">
                <a:effectLst/>
                <a:latin typeface="GT Walsheim" panose="00000500000000000000" pitchFamily="50" charset="0"/>
                <a:ea typeface="Calibri" panose="020F0502020204030204" pitchFamily="34" charset="0"/>
                <a:cs typeface="Times New Roman" panose="02020603050405020304" pitchFamily="18" charset="0"/>
              </a:rPr>
              <a:t>Try to keep your back as straight as possible. Now imagine that something heavy has been placed on your table (your back) and allow your back to dip down towards the floor and feel it curve. </a:t>
            </a:r>
            <a:br>
              <a:rPr lang="en-GB" sz="2200" dirty="0">
                <a:effectLst/>
                <a:latin typeface="GT Walsheim" panose="00000500000000000000" pitchFamily="50" charset="0"/>
                <a:ea typeface="Calibri" panose="020F0502020204030204" pitchFamily="34" charset="0"/>
                <a:cs typeface="Times New Roman" panose="02020603050405020304" pitchFamily="18" charset="0"/>
              </a:rPr>
            </a:br>
            <a:br>
              <a:rPr lang="en-GB" sz="2200" dirty="0">
                <a:effectLst/>
                <a:latin typeface="GT Walsheim" panose="00000500000000000000" pitchFamily="50" charset="0"/>
                <a:ea typeface="Calibri" panose="020F0502020204030204" pitchFamily="34" charset="0"/>
                <a:cs typeface="Times New Roman" panose="02020603050405020304" pitchFamily="18" charset="0"/>
              </a:rPr>
            </a:br>
            <a:r>
              <a:rPr lang="en-GB" sz="2200" dirty="0">
                <a:effectLst/>
                <a:latin typeface="GT Walsheim" panose="00000500000000000000" pitchFamily="50" charset="0"/>
                <a:ea typeface="Calibri" panose="020F0502020204030204" pitchFamily="34" charset="0"/>
                <a:cs typeface="Times New Roman" panose="02020603050405020304" pitchFamily="18" charset="0"/>
              </a:rPr>
              <a:t>Then remove the heavy object and curve your back up towards the sky.</a:t>
            </a:r>
            <a:br>
              <a:rPr lang="en-GB" sz="2200" dirty="0">
                <a:effectLst/>
                <a:latin typeface="GT Walsheim" panose="00000500000000000000" pitchFamily="50" charset="0"/>
                <a:ea typeface="Calibri" panose="020F0502020204030204" pitchFamily="34" charset="0"/>
                <a:cs typeface="Times New Roman" panose="02020603050405020304" pitchFamily="18" charset="0"/>
              </a:rPr>
            </a:br>
            <a:br>
              <a:rPr lang="en-GB" sz="2200" dirty="0">
                <a:effectLst/>
                <a:latin typeface="GT Walsheim" panose="00000500000000000000" pitchFamily="50" charset="0"/>
                <a:ea typeface="Calibri" panose="020F0502020204030204" pitchFamily="34" charset="0"/>
                <a:cs typeface="Times New Roman" panose="02020603050405020304" pitchFamily="18" charset="0"/>
              </a:rPr>
            </a:br>
            <a:r>
              <a:rPr lang="en-GB" sz="2200" dirty="0">
                <a:effectLst/>
                <a:latin typeface="GT Walsheim" panose="00000500000000000000" pitchFamily="50" charset="0"/>
                <a:ea typeface="Calibri" panose="020F0502020204030204" pitchFamily="34" charset="0"/>
                <a:cs typeface="Times New Roman" panose="02020603050405020304" pitchFamily="18" charset="0"/>
              </a:rPr>
              <a:t>Breathe in as the heavy object goes onto your table and breathe out as it is removed. </a:t>
            </a:r>
            <a:br>
              <a:rPr lang="en-GB" sz="2200" dirty="0">
                <a:effectLst/>
                <a:latin typeface="Calibri" panose="020F0502020204030204" pitchFamily="34" charset="0"/>
                <a:ea typeface="Calibri" panose="020F0502020204030204" pitchFamily="34" charset="0"/>
                <a:cs typeface="Times New Roman" panose="02020603050405020304" pitchFamily="18" charset="0"/>
              </a:rPr>
            </a:br>
            <a:br>
              <a:rPr lang="en-GB" sz="2200" dirty="0">
                <a:effectLst/>
                <a:latin typeface="Calibri" panose="020F0502020204030204" pitchFamily="34" charset="0"/>
                <a:ea typeface="Calibri" panose="020F0502020204030204" pitchFamily="34" charset="0"/>
                <a:cs typeface="Times New Roman" panose="02020603050405020304" pitchFamily="18" charset="0"/>
              </a:rPr>
            </a:br>
            <a:endParaRPr kumimoji="0" lang="en-GB" altLang="en-US" sz="2200" b="0" i="0" u="none" strike="noStrike" cap="none" normalizeH="0" baseline="0" dirty="0">
              <a:ln>
                <a:noFill/>
              </a:ln>
              <a:solidFill>
                <a:schemeClr val="tx1"/>
              </a:solidFill>
              <a:effectLst/>
              <a:latin typeface="Arial" panose="020B0604020202020204" pitchFamily="34" charset="0"/>
            </a:endParaRPr>
          </a:p>
        </p:txBody>
      </p:sp>
      <p:cxnSp>
        <p:nvCxnSpPr>
          <p:cNvPr id="15" name="Straight Connector 9">
            <a:extLst>
              <a:ext uri="{FF2B5EF4-FFF2-40B4-BE49-F238E27FC236}">
                <a16:creationId xmlns:a16="http://schemas.microsoft.com/office/drawing/2014/main" id="{2DAA738B-EDF5-4694-B25A-3488245BC8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Rectangle 5">
            <a:extLst>
              <a:ext uri="{FF2B5EF4-FFF2-40B4-BE49-F238E27FC236}">
                <a16:creationId xmlns:a16="http://schemas.microsoft.com/office/drawing/2014/main" id="{A532A055-608B-48EE-AA8B-23116251F04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32" name="Picture 8" descr="Kids Yoga set. Healthy lifestyle. Cartoon style illustration isolated on white background.">
            <a:extLst>
              <a:ext uri="{FF2B5EF4-FFF2-40B4-BE49-F238E27FC236}">
                <a16:creationId xmlns:a16="http://schemas.microsoft.com/office/drawing/2014/main" id="{F7867177-4506-4816-9D71-9596524DE4E0}"/>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3843336"/>
            <a:ext cx="4772075" cy="27860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48654C5-5526-493F-B440-0CB4ABF69042}"/>
              </a:ext>
            </a:extLst>
          </p:cNvPr>
          <p:cNvPicPr>
            <a:picLocks noChangeAspect="1"/>
          </p:cNvPicPr>
          <p:nvPr/>
        </p:nvPicPr>
        <p:blipFill>
          <a:blip r:embed="rId3"/>
          <a:stretch>
            <a:fillRect/>
          </a:stretch>
        </p:blipFill>
        <p:spPr>
          <a:xfrm>
            <a:off x="262770" y="228600"/>
            <a:ext cx="3867577" cy="3386136"/>
          </a:xfrm>
          <a:prstGeom prst="rect">
            <a:avLst/>
          </a:prstGeom>
        </p:spPr>
      </p:pic>
    </p:spTree>
    <p:extLst>
      <p:ext uri="{BB962C8B-B14F-4D97-AF65-F5344CB8AC3E}">
        <p14:creationId xmlns:p14="http://schemas.microsoft.com/office/powerpoint/2010/main" val="100684349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DAB482FD-C684-4DAA-AC4C-1739F51A9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9">
            <a:extLst>
              <a:ext uri="{FF2B5EF4-FFF2-40B4-BE49-F238E27FC236}">
                <a16:creationId xmlns:a16="http://schemas.microsoft.com/office/drawing/2014/main" id="{2DAA738B-EDF5-4694-B25A-3488245BC8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Rectangle 5">
            <a:extLst>
              <a:ext uri="{FF2B5EF4-FFF2-40B4-BE49-F238E27FC236}">
                <a16:creationId xmlns:a16="http://schemas.microsoft.com/office/drawing/2014/main" id="{A532A055-608B-48EE-AA8B-23116251F04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TextBox 6">
            <a:extLst>
              <a:ext uri="{FF2B5EF4-FFF2-40B4-BE49-F238E27FC236}">
                <a16:creationId xmlns:a16="http://schemas.microsoft.com/office/drawing/2014/main" id="{C91B20A8-D66A-4DF0-81F9-17266B01DA92}"/>
              </a:ext>
            </a:extLst>
          </p:cNvPr>
          <p:cNvSpPr txBox="1"/>
          <p:nvPr/>
        </p:nvSpPr>
        <p:spPr>
          <a:xfrm>
            <a:off x="8733485" y="6438539"/>
            <a:ext cx="3373820" cy="276999"/>
          </a:xfrm>
          <a:prstGeom prst="rect">
            <a:avLst/>
          </a:prstGeom>
          <a:noFill/>
        </p:spPr>
        <p:txBody>
          <a:bodyPr wrap="square" rtlCol="0">
            <a:spAutoFit/>
          </a:bodyPr>
          <a:lstStyle/>
          <a:p>
            <a:r>
              <a:rPr lang="en-GB" sz="1200" dirty="0">
                <a:latin typeface="GT Walsheim" panose="00000500000000000000" pitchFamily="50" charset="0"/>
              </a:rPr>
              <a:t>Image © Leeds Museums and Galleries</a:t>
            </a:r>
          </a:p>
        </p:txBody>
      </p:sp>
      <p:grpSp>
        <p:nvGrpSpPr>
          <p:cNvPr id="6" name="Group 5">
            <a:extLst>
              <a:ext uri="{FF2B5EF4-FFF2-40B4-BE49-F238E27FC236}">
                <a16:creationId xmlns:a16="http://schemas.microsoft.com/office/drawing/2014/main" id="{825F8CDC-559F-4672-AFD6-EA20772B5C87}"/>
              </a:ext>
            </a:extLst>
          </p:cNvPr>
          <p:cNvGrpSpPr/>
          <p:nvPr/>
        </p:nvGrpSpPr>
        <p:grpSpPr>
          <a:xfrm>
            <a:off x="3214256" y="-142462"/>
            <a:ext cx="5183538" cy="6858000"/>
            <a:chOff x="3338946" y="261012"/>
            <a:chExt cx="4878577" cy="6454526"/>
          </a:xfrm>
        </p:grpSpPr>
        <p:grpSp>
          <p:nvGrpSpPr>
            <p:cNvPr id="3" name="Group 2">
              <a:extLst>
                <a:ext uri="{FF2B5EF4-FFF2-40B4-BE49-F238E27FC236}">
                  <a16:creationId xmlns:a16="http://schemas.microsoft.com/office/drawing/2014/main" id="{D936FE92-1770-45EA-854D-A63239C1C02F}"/>
                </a:ext>
              </a:extLst>
            </p:cNvPr>
            <p:cNvGrpSpPr/>
            <p:nvPr/>
          </p:nvGrpSpPr>
          <p:grpSpPr>
            <a:xfrm>
              <a:off x="3338946" y="261012"/>
              <a:ext cx="4878577" cy="6454526"/>
              <a:chOff x="3338946" y="261012"/>
              <a:chExt cx="4878577" cy="6454526"/>
            </a:xfrm>
          </p:grpSpPr>
          <p:pic>
            <p:nvPicPr>
              <p:cNvPr id="8" name="Picture 7">
                <a:extLst>
                  <a:ext uri="{FF2B5EF4-FFF2-40B4-BE49-F238E27FC236}">
                    <a16:creationId xmlns:a16="http://schemas.microsoft.com/office/drawing/2014/main" id="{22067E24-6F5E-4A29-80CE-44BD8502A68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6272" b="99841" l="8492" r="92776">
                            <a14:foregroundMark x1="18251" y1="13563" x2="18251" y2="13563"/>
                            <a14:foregroundMark x1="17110" y1="13563" x2="17110" y2="13563"/>
                            <a14:foregroundMark x1="15082" y1="12703" x2="15082" y2="12703"/>
                            <a14:foregroundMark x1="7140" y1="6909" x2="13097" y2="15505"/>
                            <a14:foregroundMark x1="13097" y1="15505" x2="15674" y2="79465"/>
                            <a14:foregroundMark x1="15674" y1="79465" x2="13688" y2="86692"/>
                            <a14:foregroundMark x1="13688" y1="86692" x2="8830" y2="93633"/>
                            <a14:foregroundMark x1="8830" y1="93633" x2="18758" y2="95766"/>
                            <a14:foregroundMark x1="18758" y1="95766" x2="28982" y2="95320"/>
                            <a14:foregroundMark x1="28982" y1="95320" x2="70427" y2="96848"/>
                            <a14:foregroundMark x1="70427" y1="96848" x2="80186" y2="96402"/>
                            <a14:foregroundMark x1="80186" y1="96402" x2="91044" y2="97644"/>
                            <a14:foregroundMark x1="91044" y1="97644" x2="88593" y2="84400"/>
                            <a14:foregroundMark x1="6548" y1="6909" x2="28221" y2="7004"/>
                            <a14:foregroundMark x1="28221" y1="7004" x2="38445" y2="6909"/>
                            <a14:foregroundMark x1="38445" y1="6909" x2="70596" y2="7545"/>
                            <a14:foregroundMark x1="70596" y1="7545" x2="82045" y2="7131"/>
                            <a14:foregroundMark x1="82045" y1="7131" x2="92776" y2="7514"/>
                            <a14:foregroundMark x1="92776" y1="7514" x2="87157" y2="10124"/>
                            <a14:foregroundMark x1="49261" y1="8405" x2="70765" y2="7545"/>
                            <a14:foregroundMark x1="70765" y1="7545" x2="86016" y2="8628"/>
                            <a14:foregroundMark x1="86312" y1="14008" x2="86861" y2="28590"/>
                            <a14:foregroundMark x1="70934" y1="33970" x2="69793" y2="35021"/>
                            <a14:foregroundMark x1="64935" y1="38459" x2="63794" y2="38045"/>
                            <a14:foregroundMark x1="64935" y1="37822" x2="65779" y2="37599"/>
                            <a14:foregroundMark x1="65779" y1="37822" x2="65779" y2="37822"/>
                            <a14:foregroundMark x1="69497" y1="42534" x2="68357" y2="43617"/>
                            <a14:foregroundMark x1="69202" y1="50684" x2="68906" y2="48329"/>
                            <a14:foregroundMark x1="88593" y1="6272" x2="88593" y2="6272"/>
                            <a14:foregroundMark x1="32193" y1="50048" x2="32193" y2="50048"/>
                            <a14:foregroundMark x1="30756" y1="49188" x2="31897" y2="50684"/>
                            <a14:foregroundMark x1="13942" y1="81375" x2="13942" y2="81375"/>
                            <a14:foregroundMark x1="13942" y1="97485" x2="9970" y2="99841"/>
                            <a14:foregroundMark x1="12548" y1="98122" x2="8534" y2="96402"/>
                            <a14:backgroundMark x1="11111" y1="23655" x2="11111" y2="23655"/>
                            <a14:backgroundMark x1="11407" y1="25788" x2="11407" y2="25788"/>
                            <a14:backgroundMark x1="11703" y1="27953" x2="11703" y2="27953"/>
                            <a14:backgroundMark x1="11407" y1="43617" x2="11407" y2="43617"/>
                            <a14:backgroundMark x1="11703" y1="25597" x2="11703" y2="25597"/>
                            <a14:backgroundMark x1="11703" y1="25597" x2="12252" y2="27316"/>
                            <a14:backgroundMark x1="11956" y1="41897" x2="11407" y2="50907"/>
                            <a14:backgroundMark x1="12252" y1="52627" x2="11703" y2="57147"/>
                            <a14:backgroundMark x1="12252" y1="61000" x2="11703" y2="68290"/>
                            <a14:backgroundMark x1="12548" y1="72588" x2="13097" y2="76441"/>
                            <a14:backgroundMark x1="11956" y1="79465" x2="11956" y2="83731"/>
                            <a14:backgroundMark x1="12548" y1="82872" x2="12548" y2="82872"/>
                            <a14:backgroundMark x1="12548" y1="84400" x2="12548" y2="84400"/>
                            <a14:backgroundMark x1="12548" y1="63578" x2="12548" y2="67654"/>
                            <a14:backgroundMark x1="12252" y1="43840" x2="11407" y2="50271"/>
                            <a14:backgroundMark x1="10815" y1="23655" x2="12252" y2="28812"/>
                            <a14:backgroundMark x1="11703" y1="23878" x2="11703" y2="27507"/>
                            <a14:backgroundMark x1="12252" y1="78797" x2="11407" y2="85037"/>
                            <a14:backgroundMark x1="12548" y1="81184" x2="12548" y2="81184"/>
                            <a14:backgroundMark x1="12548" y1="81184" x2="12548" y2="81184"/>
                            <a14:backgroundMark x1="12252" y1="81375" x2="12548" y2="84591"/>
                            <a14:backgroundMark x1="10266" y1="99841" x2="10266" y2="99841"/>
                            <a14:backgroundMark x1="9421" y1="99841" x2="12252" y2="99841"/>
                            <a14:backgroundMark x1="8534" y1="99618" x2="12548" y2="99618"/>
                            <a14:backgroundMark x1="9675" y1="99204" x2="12548" y2="99204"/>
                            <a14:backgroundMark x1="6548" y1="92327" x2="6548" y2="92327"/>
                            <a14:backgroundMark x1="8830" y1="90608" x2="5703" y2="94683"/>
                          </a14:backgroundRemoval>
                        </a14:imgEffect>
                      </a14:imgLayer>
                    </a14:imgProps>
                  </a:ext>
                  <a:ext uri="{28A0092B-C50C-407E-A947-70E740481C1C}">
                    <a14:useLocalDpi xmlns:a14="http://schemas.microsoft.com/office/drawing/2010/main"/>
                  </a:ext>
                </a:extLst>
              </a:blip>
              <a:srcRect/>
              <a:stretch/>
            </p:blipFill>
            <p:spPr>
              <a:xfrm>
                <a:off x="3352801" y="261012"/>
                <a:ext cx="4864722" cy="6454526"/>
              </a:xfrm>
              <a:prstGeom prst="rect">
                <a:avLst/>
              </a:prstGeom>
            </p:spPr>
          </p:pic>
          <p:sp>
            <p:nvSpPr>
              <p:cNvPr id="2" name="Rectangle 1">
                <a:extLst>
                  <a:ext uri="{FF2B5EF4-FFF2-40B4-BE49-F238E27FC236}">
                    <a16:creationId xmlns:a16="http://schemas.microsoft.com/office/drawing/2014/main" id="{4794E861-5964-4339-A5D5-A3F08E7CCFA1}"/>
                  </a:ext>
                </a:extLst>
              </p:cNvPr>
              <p:cNvSpPr/>
              <p:nvPr/>
            </p:nvSpPr>
            <p:spPr>
              <a:xfrm>
                <a:off x="3338946" y="1316182"/>
                <a:ext cx="651149" cy="44750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ectangle 3">
              <a:extLst>
                <a:ext uri="{FF2B5EF4-FFF2-40B4-BE49-F238E27FC236}">
                  <a16:creationId xmlns:a16="http://schemas.microsoft.com/office/drawing/2014/main" id="{628ECDEE-5056-48E6-919B-D773ECB29FD8}"/>
                </a:ext>
              </a:extLst>
            </p:cNvPr>
            <p:cNvSpPr/>
            <p:nvPr/>
          </p:nvSpPr>
          <p:spPr>
            <a:xfrm>
              <a:off x="5985164" y="387925"/>
              <a:ext cx="1870363" cy="261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3734850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DAB482FD-C684-4DAA-AC4C-1739F51A9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19DAC0-9186-4693-A151-628D09C9FFA1}"/>
              </a:ext>
            </a:extLst>
          </p:cNvPr>
          <p:cNvSpPr>
            <a:spLocks noGrp="1"/>
          </p:cNvSpPr>
          <p:nvPr>
            <p:ph type="title"/>
          </p:nvPr>
        </p:nvSpPr>
        <p:spPr>
          <a:xfrm>
            <a:off x="5139236" y="1097280"/>
            <a:ext cx="6043875" cy="4626864"/>
          </a:xfrm>
        </p:spPr>
        <p:txBody>
          <a:bodyPr vert="horz" lIns="91440" tIns="45720" rIns="91440" bIns="45720" rtlCol="0" anchor="ctr">
            <a:normAutofit fontScale="90000"/>
          </a:bodyPr>
          <a:lstStyle/>
          <a:p>
            <a:pPr algn="l" defTabSz="914400" eaLnBrk="0" fontAlgn="base" hangingPunct="0">
              <a:lnSpc>
                <a:spcPct val="100000"/>
              </a:lnSpc>
              <a:spcAft>
                <a:spcPct val="0"/>
              </a:spcAft>
            </a:pPr>
            <a:br>
              <a:rPr lang="en-GB" sz="2400" dirty="0">
                <a:solidFill>
                  <a:schemeClr val="tx1"/>
                </a:solidFill>
                <a:effectLst/>
                <a:latin typeface="GT Walsheim Bold" panose="02000503040000020003" pitchFamily="50" charset="0"/>
                <a:ea typeface="Calibri" panose="020F0502020204030204" pitchFamily="34" charset="0"/>
                <a:cs typeface="Times New Roman" panose="02020603050405020304" pitchFamily="18" charset="0"/>
              </a:rPr>
            </a:br>
            <a:r>
              <a:rPr lang="en-GB" sz="2400" dirty="0">
                <a:solidFill>
                  <a:schemeClr val="tx1"/>
                </a:solidFill>
                <a:effectLst/>
                <a:latin typeface="GT Walsheim Bold" panose="02000503040000020003" pitchFamily="50" charset="0"/>
                <a:ea typeface="Calibri" panose="020F0502020204030204" pitchFamily="34" charset="0"/>
                <a:cs typeface="Times New Roman" panose="02020603050405020304" pitchFamily="18" charset="0"/>
              </a:rPr>
              <a:t>Wardrobe</a:t>
            </a:r>
            <a:br>
              <a:rPr lang="en-GB" sz="2400" dirty="0">
                <a:solidFill>
                  <a:schemeClr val="tx1"/>
                </a:solidFill>
                <a:effectLst/>
                <a:latin typeface="GT Walsheim Bold" panose="02000503040000020003" pitchFamily="50" charset="0"/>
                <a:ea typeface="Calibri" panose="020F0502020204030204" pitchFamily="34" charset="0"/>
                <a:cs typeface="Times New Roman" panose="02020603050405020304" pitchFamily="18" charset="0"/>
              </a:rPr>
            </a:br>
            <a:r>
              <a:rPr lang="en-GB" sz="2400" dirty="0">
                <a:effectLst/>
                <a:latin typeface="GT Walsheim" panose="00000500000000000000" pitchFamily="50" charset="0"/>
                <a:ea typeface="Calibri" panose="020F0502020204030204" pitchFamily="34" charset="0"/>
                <a:cs typeface="Times New Roman" panose="02020603050405020304" pitchFamily="18" charset="0"/>
              </a:rPr>
              <a:t>Stand tall like the wardrobe we’ve just looked at. </a:t>
            </a:r>
            <a:br>
              <a:rPr lang="en-GB" sz="2400" dirty="0">
                <a:effectLst/>
                <a:latin typeface="GT Walsheim" panose="00000500000000000000" pitchFamily="50" charset="0"/>
                <a:ea typeface="Calibri" panose="020F0502020204030204" pitchFamily="34" charset="0"/>
                <a:cs typeface="Times New Roman" panose="02020603050405020304" pitchFamily="18" charset="0"/>
              </a:rPr>
            </a:br>
            <a:br>
              <a:rPr lang="en-GB" sz="2400" dirty="0">
                <a:effectLst/>
                <a:latin typeface="GT Walsheim" panose="00000500000000000000" pitchFamily="50" charset="0"/>
                <a:ea typeface="Calibri" panose="020F0502020204030204" pitchFamily="34" charset="0"/>
                <a:cs typeface="Times New Roman" panose="02020603050405020304" pitchFamily="18" charset="0"/>
              </a:rPr>
            </a:br>
            <a:r>
              <a:rPr lang="en-GB" sz="2400" dirty="0">
                <a:effectLst/>
                <a:latin typeface="GT Walsheim" panose="00000500000000000000" pitchFamily="50" charset="0"/>
                <a:ea typeface="Calibri" panose="020F0502020204030204" pitchFamily="34" charset="0"/>
                <a:cs typeface="Times New Roman" panose="02020603050405020304" pitchFamily="18" charset="0"/>
              </a:rPr>
              <a:t>Take a few minutes to plant your feet hip distance apart and breathe in and out, raising your hands up above you as you breathe in and then down by your side as you breathe out just like the wardrobe doors opening and closing. </a:t>
            </a:r>
            <a:br>
              <a:rPr lang="en-GB" sz="2400" dirty="0">
                <a:effectLst/>
                <a:latin typeface="GT Walsheim" panose="00000500000000000000" pitchFamily="50" charset="0"/>
                <a:ea typeface="Calibri" panose="020F0502020204030204" pitchFamily="34" charset="0"/>
                <a:cs typeface="Times New Roman" panose="02020603050405020304" pitchFamily="18" charset="0"/>
              </a:rPr>
            </a:br>
            <a:br>
              <a:rPr lang="en-GB" sz="2400" dirty="0">
                <a:effectLst/>
                <a:latin typeface="GT Walsheim" panose="00000500000000000000" pitchFamily="50" charset="0"/>
                <a:ea typeface="Calibri" panose="020F0502020204030204" pitchFamily="34" charset="0"/>
                <a:cs typeface="Times New Roman" panose="02020603050405020304" pitchFamily="18" charset="0"/>
              </a:rPr>
            </a:br>
            <a:r>
              <a:rPr lang="en-GB" sz="2400" dirty="0">
                <a:effectLst/>
                <a:latin typeface="GT Walsheim" panose="00000500000000000000" pitchFamily="50" charset="0"/>
                <a:ea typeface="Calibri" panose="020F0502020204030204" pitchFamily="34" charset="0"/>
                <a:cs typeface="Times New Roman" panose="02020603050405020304" pitchFamily="18" charset="0"/>
              </a:rPr>
              <a:t>Try breathing in for four counts, holding the breath for two and then breathing out for six counts. </a:t>
            </a:r>
            <a:br>
              <a:rPr lang="en-GB" sz="2400" dirty="0">
                <a:effectLst/>
                <a:latin typeface="Calibri" panose="020F0502020204030204" pitchFamily="34" charset="0"/>
                <a:ea typeface="Calibri" panose="020F0502020204030204" pitchFamily="34" charset="0"/>
                <a:cs typeface="Times New Roman" panose="02020603050405020304" pitchFamily="18" charset="0"/>
              </a:rPr>
            </a:br>
            <a:endParaRPr kumimoji="0" lang="en-GB" altLang="en-US" sz="2400" b="0" i="0" u="none" strike="noStrike" cap="none" normalizeH="0" baseline="0" dirty="0">
              <a:ln>
                <a:noFill/>
              </a:ln>
              <a:solidFill>
                <a:schemeClr val="tx1"/>
              </a:solidFill>
              <a:effectLst/>
              <a:latin typeface="Arial" panose="020B0604020202020204" pitchFamily="34" charset="0"/>
            </a:endParaRPr>
          </a:p>
        </p:txBody>
      </p:sp>
      <p:cxnSp>
        <p:nvCxnSpPr>
          <p:cNvPr id="15" name="Straight Connector 9">
            <a:extLst>
              <a:ext uri="{FF2B5EF4-FFF2-40B4-BE49-F238E27FC236}">
                <a16:creationId xmlns:a16="http://schemas.microsoft.com/office/drawing/2014/main" id="{2DAA738B-EDF5-4694-B25A-3488245BC8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Rectangle 5">
            <a:extLst>
              <a:ext uri="{FF2B5EF4-FFF2-40B4-BE49-F238E27FC236}">
                <a16:creationId xmlns:a16="http://schemas.microsoft.com/office/drawing/2014/main" id="{A532A055-608B-48EE-AA8B-23116251F04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6" name="Picture 5" descr="A picture containing several, crowd&#10;&#10;Description automatically generated">
            <a:extLst>
              <a:ext uri="{FF2B5EF4-FFF2-40B4-BE49-F238E27FC236}">
                <a16:creationId xmlns:a16="http://schemas.microsoft.com/office/drawing/2014/main" id="{1C8CD399-8BF5-4622-BF75-314B9CC5912D}"/>
              </a:ext>
            </a:extLst>
          </p:cNvPr>
          <p:cNvPicPr/>
          <p:nvPr/>
        </p:nvPicPr>
        <p:blipFill rotWithShape="1">
          <a:blip r:embed="rId2" cstate="print">
            <a:extLst>
              <a:ext uri="{28A0092B-C50C-407E-A947-70E740481C1C}">
                <a14:useLocalDpi xmlns:a14="http://schemas.microsoft.com/office/drawing/2010/main"/>
              </a:ext>
            </a:extLst>
          </a:blip>
          <a:srcRect/>
          <a:stretch/>
        </p:blipFill>
        <p:spPr bwMode="auto">
          <a:xfrm>
            <a:off x="635473" y="583835"/>
            <a:ext cx="3776817" cy="62741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5388134"/>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DAB482FD-C684-4DAA-AC4C-1739F51A9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9">
            <a:extLst>
              <a:ext uri="{FF2B5EF4-FFF2-40B4-BE49-F238E27FC236}">
                <a16:creationId xmlns:a16="http://schemas.microsoft.com/office/drawing/2014/main" id="{2DAA738B-EDF5-4694-B25A-3488245BC8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Rectangle 5">
            <a:extLst>
              <a:ext uri="{FF2B5EF4-FFF2-40B4-BE49-F238E27FC236}">
                <a16:creationId xmlns:a16="http://schemas.microsoft.com/office/drawing/2014/main" id="{A532A055-608B-48EE-AA8B-23116251F04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6" name="Picture 5">
            <a:extLst>
              <a:ext uri="{FF2B5EF4-FFF2-40B4-BE49-F238E27FC236}">
                <a16:creationId xmlns:a16="http://schemas.microsoft.com/office/drawing/2014/main" id="{D2596EE6-7174-4751-8EB6-00D16355628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096000" y="62947"/>
            <a:ext cx="3989001" cy="6732104"/>
          </a:xfrm>
          <a:prstGeom prst="rect">
            <a:avLst/>
          </a:prstGeom>
        </p:spPr>
      </p:pic>
      <p:pic>
        <p:nvPicPr>
          <p:cNvPr id="7" name="Picture 6">
            <a:extLst>
              <a:ext uri="{FF2B5EF4-FFF2-40B4-BE49-F238E27FC236}">
                <a16:creationId xmlns:a16="http://schemas.microsoft.com/office/drawing/2014/main" id="{1E0E35B3-64E4-4D8D-B38C-5850C8C81F2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62541" y="62947"/>
            <a:ext cx="3989001" cy="6732104"/>
          </a:xfrm>
          <a:prstGeom prst="rect">
            <a:avLst/>
          </a:prstGeom>
        </p:spPr>
      </p:pic>
      <p:sp>
        <p:nvSpPr>
          <p:cNvPr id="8" name="TextBox 7">
            <a:extLst>
              <a:ext uri="{FF2B5EF4-FFF2-40B4-BE49-F238E27FC236}">
                <a16:creationId xmlns:a16="http://schemas.microsoft.com/office/drawing/2014/main" id="{04D1F7B6-D757-478B-8FFA-5EAEC4A23E88}"/>
              </a:ext>
            </a:extLst>
          </p:cNvPr>
          <p:cNvSpPr txBox="1"/>
          <p:nvPr/>
        </p:nvSpPr>
        <p:spPr>
          <a:xfrm>
            <a:off x="7303499" y="6473976"/>
            <a:ext cx="3373820" cy="276999"/>
          </a:xfrm>
          <a:prstGeom prst="rect">
            <a:avLst/>
          </a:prstGeom>
          <a:noFill/>
        </p:spPr>
        <p:txBody>
          <a:bodyPr wrap="square" rtlCol="0">
            <a:spAutoFit/>
          </a:bodyPr>
          <a:lstStyle/>
          <a:p>
            <a:r>
              <a:rPr lang="en-GB" sz="1200" dirty="0">
                <a:latin typeface="GT Walsheim" panose="00000500000000000000" pitchFamily="50" charset="0"/>
              </a:rPr>
              <a:t>Image © Leeds Museums and Galleries</a:t>
            </a:r>
          </a:p>
        </p:txBody>
      </p:sp>
    </p:spTree>
    <p:extLst>
      <p:ext uri="{BB962C8B-B14F-4D97-AF65-F5344CB8AC3E}">
        <p14:creationId xmlns:p14="http://schemas.microsoft.com/office/powerpoint/2010/main" val="179141424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DAB482FD-C684-4DAA-AC4C-1739F51A9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19DAC0-9186-4693-A151-628D09C9FFA1}"/>
              </a:ext>
            </a:extLst>
          </p:cNvPr>
          <p:cNvSpPr>
            <a:spLocks noGrp="1"/>
          </p:cNvSpPr>
          <p:nvPr>
            <p:ph type="title"/>
          </p:nvPr>
        </p:nvSpPr>
        <p:spPr>
          <a:xfrm>
            <a:off x="4971914" y="228599"/>
            <a:ext cx="6623738" cy="6052931"/>
          </a:xfrm>
        </p:spPr>
        <p:txBody>
          <a:bodyPr vert="horz" lIns="91440" tIns="45720" rIns="91440" bIns="45720" rtlCol="0" anchor="ctr">
            <a:noAutofit/>
          </a:bodyPr>
          <a:lstStyle/>
          <a:p>
            <a:pPr algn="l" defTabSz="914400" eaLnBrk="0" fontAlgn="base" hangingPunct="0">
              <a:lnSpc>
                <a:spcPct val="100000"/>
              </a:lnSpc>
              <a:spcAft>
                <a:spcPct val="0"/>
              </a:spcAft>
            </a:pPr>
            <a:br>
              <a:rPr lang="en-GB" sz="2200" dirty="0">
                <a:effectLst/>
                <a:latin typeface="GT Walsheim Bold" panose="02000503040000020003" pitchFamily="50" charset="0"/>
                <a:ea typeface="Calibri" panose="020F0502020204030204" pitchFamily="34" charset="0"/>
                <a:cs typeface="Times New Roman" panose="02020603050405020304" pitchFamily="18" charset="0"/>
              </a:rPr>
            </a:br>
            <a:br>
              <a:rPr lang="en-GB" sz="2200" dirty="0">
                <a:effectLst/>
                <a:latin typeface="GT Walsheim Bold" panose="02000503040000020003" pitchFamily="50" charset="0"/>
                <a:ea typeface="Calibri" panose="020F0502020204030204" pitchFamily="34" charset="0"/>
                <a:cs typeface="Times New Roman" panose="02020603050405020304" pitchFamily="18" charset="0"/>
              </a:rPr>
            </a:br>
            <a:r>
              <a:rPr lang="en-GB" sz="2200" b="1" dirty="0">
                <a:effectLst/>
                <a:latin typeface="GT Walsheim Bold" panose="02000503040000020003" pitchFamily="50" charset="0"/>
                <a:ea typeface="Calibri" panose="020F0502020204030204" pitchFamily="34" charset="0"/>
                <a:cs typeface="Times New Roman" panose="02020603050405020304" pitchFamily="18" charset="0"/>
              </a:rPr>
              <a:t>Camel </a:t>
            </a:r>
            <a:br>
              <a:rPr lang="en-GB" sz="2200" dirty="0">
                <a:effectLst/>
                <a:latin typeface="GT Walsheim" panose="00000500000000000000" pitchFamily="50" charset="0"/>
                <a:ea typeface="Calibri" panose="020F0502020204030204" pitchFamily="34" charset="0"/>
                <a:cs typeface="Times New Roman" panose="02020603050405020304" pitchFamily="18" charset="0"/>
              </a:rPr>
            </a:br>
            <a:r>
              <a:rPr lang="en-GB" sz="2200" dirty="0">
                <a:effectLst/>
                <a:latin typeface="GT Walsheim" panose="00000500000000000000" pitchFamily="50" charset="0"/>
                <a:ea typeface="Calibri" panose="020F0502020204030204" pitchFamily="34" charset="0"/>
                <a:cs typeface="Times New Roman" panose="02020603050405020304" pitchFamily="18" charset="0"/>
              </a:rPr>
              <a:t>Remember the humps on the back of the camel that we’ve just taken a slow look at? It’s time to channel our inner camel hump. </a:t>
            </a:r>
            <a:br>
              <a:rPr lang="en-GB" sz="2200" dirty="0">
                <a:effectLst/>
                <a:latin typeface="GT Walsheim" panose="00000500000000000000" pitchFamily="50" charset="0"/>
                <a:ea typeface="Calibri" panose="020F0502020204030204" pitchFamily="34" charset="0"/>
                <a:cs typeface="Times New Roman" panose="02020603050405020304" pitchFamily="18" charset="0"/>
              </a:rPr>
            </a:br>
            <a:br>
              <a:rPr lang="en-GB" sz="2200" dirty="0">
                <a:effectLst/>
                <a:latin typeface="GT Walsheim" panose="00000500000000000000" pitchFamily="50" charset="0"/>
                <a:ea typeface="Calibri" panose="020F0502020204030204" pitchFamily="34" charset="0"/>
                <a:cs typeface="Times New Roman" panose="02020603050405020304" pitchFamily="18" charset="0"/>
              </a:rPr>
            </a:br>
            <a:r>
              <a:rPr lang="en-GB" sz="2200" dirty="0">
                <a:effectLst/>
                <a:latin typeface="GT Walsheim" panose="00000500000000000000" pitchFamily="50" charset="0"/>
                <a:ea typeface="Calibri" panose="020F0502020204030204" pitchFamily="34" charset="0"/>
                <a:cs typeface="Times New Roman" panose="02020603050405020304" pitchFamily="18" charset="0"/>
              </a:rPr>
              <a:t>Start sitting up on your knees with the tops of your feet resting on the floor. Then place your hands just above your bottom, almost like you’re putting them in your pockets. </a:t>
            </a:r>
            <a:br>
              <a:rPr lang="en-GB" sz="2200" dirty="0">
                <a:effectLst/>
                <a:latin typeface="GT Walsheim" panose="00000500000000000000" pitchFamily="50" charset="0"/>
                <a:ea typeface="Calibri" panose="020F0502020204030204" pitchFamily="34" charset="0"/>
                <a:cs typeface="Times New Roman" panose="02020603050405020304" pitchFamily="18" charset="0"/>
              </a:rPr>
            </a:br>
            <a:br>
              <a:rPr lang="en-GB" sz="2200" dirty="0">
                <a:effectLst/>
                <a:latin typeface="GT Walsheim" panose="00000500000000000000" pitchFamily="50" charset="0"/>
                <a:ea typeface="Calibri" panose="020F0502020204030204" pitchFamily="34" charset="0"/>
                <a:cs typeface="Times New Roman" panose="02020603050405020304" pitchFamily="18" charset="0"/>
              </a:rPr>
            </a:br>
            <a:r>
              <a:rPr lang="en-GB" sz="2200" dirty="0">
                <a:effectLst/>
                <a:latin typeface="GT Walsheim" panose="00000500000000000000" pitchFamily="50" charset="0"/>
                <a:ea typeface="Calibri" panose="020F0502020204030204" pitchFamily="34" charset="0"/>
                <a:cs typeface="Times New Roman" panose="02020603050405020304" pitchFamily="18" charset="0"/>
              </a:rPr>
              <a:t>Then start to lean your body back stretching and stretching until you can put your hands on your feet. This is a big stretch so take it as slowly as you need to and then hold the pose for a few breaths. In and out. In and out. </a:t>
            </a:r>
            <a:br>
              <a:rPr lang="en-GB" sz="2200" dirty="0">
                <a:effectLst/>
                <a:latin typeface="GT Walsheim" panose="00000500000000000000" pitchFamily="50" charset="0"/>
                <a:ea typeface="Calibri" panose="020F0502020204030204" pitchFamily="34" charset="0"/>
                <a:cs typeface="Times New Roman" panose="02020603050405020304" pitchFamily="18" charset="0"/>
              </a:rPr>
            </a:br>
            <a:br>
              <a:rPr lang="en-GB" sz="2200" dirty="0">
                <a:effectLst/>
                <a:latin typeface="GT Walsheim" panose="00000500000000000000" pitchFamily="50" charset="0"/>
                <a:ea typeface="Calibri" panose="020F0502020204030204" pitchFamily="34" charset="0"/>
                <a:cs typeface="Times New Roman" panose="02020603050405020304" pitchFamily="18" charset="0"/>
              </a:rPr>
            </a:br>
            <a:r>
              <a:rPr lang="en-GB" sz="2200" dirty="0">
                <a:effectLst/>
                <a:latin typeface="GT Walsheim" panose="00000500000000000000" pitchFamily="50" charset="0"/>
                <a:ea typeface="Calibri" panose="020F0502020204030204" pitchFamily="34" charset="0"/>
                <a:cs typeface="Times New Roman" panose="02020603050405020304" pitchFamily="18" charset="0"/>
              </a:rPr>
              <a:t>When you are ready, slowly make your way back up and onto your knees again. </a:t>
            </a:r>
            <a:br>
              <a:rPr lang="en-GB" sz="2200" dirty="0">
                <a:effectLst/>
                <a:latin typeface="Calibri" panose="020F0502020204030204" pitchFamily="34" charset="0"/>
                <a:ea typeface="Calibri" panose="020F0502020204030204" pitchFamily="34" charset="0"/>
                <a:cs typeface="Times New Roman" panose="02020603050405020304" pitchFamily="18" charset="0"/>
              </a:rPr>
            </a:br>
            <a:endParaRPr kumimoji="0" lang="en-GB" altLang="en-US" sz="2200" b="0" i="0" u="none" strike="noStrike" cap="none" normalizeH="0" baseline="0" dirty="0">
              <a:ln>
                <a:noFill/>
              </a:ln>
              <a:solidFill>
                <a:schemeClr val="tx1"/>
              </a:solidFill>
              <a:effectLst/>
              <a:latin typeface="Arial" panose="020B0604020202020204" pitchFamily="34" charset="0"/>
            </a:endParaRPr>
          </a:p>
        </p:txBody>
      </p:sp>
      <p:cxnSp>
        <p:nvCxnSpPr>
          <p:cNvPr id="15" name="Straight Connector 9">
            <a:extLst>
              <a:ext uri="{FF2B5EF4-FFF2-40B4-BE49-F238E27FC236}">
                <a16:creationId xmlns:a16="http://schemas.microsoft.com/office/drawing/2014/main" id="{2DAA738B-EDF5-4694-B25A-3488245BC8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2052" name="Picture 4" descr="Yoga kids set. Gymnastics for children and healthy lifestyle. Vector illustration. ">
            <a:extLst>
              <a:ext uri="{FF2B5EF4-FFF2-40B4-BE49-F238E27FC236}">
                <a16:creationId xmlns:a16="http://schemas.microsoft.com/office/drawing/2014/main" id="{D6E6C8D4-9EC4-4535-B4D5-E41C57543BB8}"/>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349220" y="1006960"/>
            <a:ext cx="4273473" cy="461196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a:extLst>
              <a:ext uri="{FF2B5EF4-FFF2-40B4-BE49-F238E27FC236}">
                <a16:creationId xmlns:a16="http://schemas.microsoft.com/office/drawing/2014/main" id="{A532A055-608B-48EE-AA8B-23116251F04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3922685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588000"/>
            <a:ext cx="12192000" cy="1270000"/>
          </a:xfrm>
          <a:prstGeom prst="rect">
            <a:avLst/>
          </a:prstGeom>
          <a:solidFill>
            <a:srgbClr val="6D8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18186" y="5656329"/>
            <a:ext cx="2266682" cy="113334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76586" y="6223917"/>
            <a:ext cx="1293795" cy="41011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410700" y="6257945"/>
            <a:ext cx="1120467" cy="351058"/>
          </a:xfrm>
          <a:prstGeom prst="rect">
            <a:avLst/>
          </a:prstGeom>
        </p:spPr>
      </p:pic>
      <p:sp>
        <p:nvSpPr>
          <p:cNvPr id="11" name="Title 1">
            <a:extLst>
              <a:ext uri="{FF2B5EF4-FFF2-40B4-BE49-F238E27FC236}">
                <a16:creationId xmlns:a16="http://schemas.microsoft.com/office/drawing/2014/main" id="{B73808D2-5E20-41B1-A113-68285EE4828A}"/>
              </a:ext>
            </a:extLst>
          </p:cNvPr>
          <p:cNvSpPr>
            <a:spLocks noGrp="1"/>
          </p:cNvSpPr>
          <p:nvPr>
            <p:ph type="title"/>
          </p:nvPr>
        </p:nvSpPr>
        <p:spPr>
          <a:xfrm>
            <a:off x="2719732" y="1382084"/>
            <a:ext cx="6752535" cy="4626864"/>
          </a:xfrm>
        </p:spPr>
        <p:txBody>
          <a:bodyPr vert="horz" lIns="91440" tIns="45720" rIns="91440" bIns="45720" rtlCol="0" anchor="ctr">
            <a:normAutofit/>
          </a:bodyPr>
          <a:lstStyle/>
          <a:p>
            <a:pPr algn="l"/>
            <a:r>
              <a:rPr lang="en-GB" sz="3200" dirty="0">
                <a:effectLst/>
                <a:latin typeface="GT Walsheim Bold" panose="02000503040000020003" pitchFamily="50" charset="0"/>
                <a:ea typeface="Calibri" panose="020F0502020204030204" pitchFamily="34" charset="0"/>
                <a:cs typeface="Times New Roman" panose="02020603050405020304" pitchFamily="18" charset="0"/>
              </a:rPr>
              <a:t>Why not also try a yoga pose inspired by the object that you’ve just seen…</a:t>
            </a:r>
            <a:br>
              <a:rPr lang="en-GB" sz="3200" dirty="0">
                <a:effectLst/>
                <a:latin typeface="Calibri" panose="020F0502020204030204" pitchFamily="34" charset="0"/>
                <a:ea typeface="Calibri" panose="020F0502020204030204" pitchFamily="34" charset="0"/>
                <a:cs typeface="Times New Roman" panose="02020603050405020304" pitchFamily="18" charset="0"/>
              </a:rPr>
            </a:br>
            <a:endParaRPr lang="en-US" sz="8000" dirty="0">
              <a:solidFill>
                <a:schemeClr val="tx1"/>
              </a:solidFill>
            </a:endParaRPr>
          </a:p>
        </p:txBody>
      </p:sp>
    </p:spTree>
    <p:extLst>
      <p:ext uri="{BB962C8B-B14F-4D97-AF65-F5344CB8AC3E}">
        <p14:creationId xmlns:p14="http://schemas.microsoft.com/office/powerpoint/2010/main" val="3655309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DAB482FD-C684-4DAA-AC4C-1739F51A9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9">
            <a:extLst>
              <a:ext uri="{FF2B5EF4-FFF2-40B4-BE49-F238E27FC236}">
                <a16:creationId xmlns:a16="http://schemas.microsoft.com/office/drawing/2014/main" id="{2DAA738B-EDF5-4694-B25A-3488245BC8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84B2CBE-28F4-4616-9F9B-103AC8F865A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846786" y="204952"/>
            <a:ext cx="4477407" cy="6463862"/>
          </a:xfrm>
          <a:prstGeom prst="rect">
            <a:avLst/>
          </a:prstGeom>
        </p:spPr>
      </p:pic>
      <p:sp>
        <p:nvSpPr>
          <p:cNvPr id="2" name="TextBox 1">
            <a:extLst>
              <a:ext uri="{FF2B5EF4-FFF2-40B4-BE49-F238E27FC236}">
                <a16:creationId xmlns:a16="http://schemas.microsoft.com/office/drawing/2014/main" id="{27E6D707-0710-4B34-8C21-49A5540A37BE}"/>
              </a:ext>
            </a:extLst>
          </p:cNvPr>
          <p:cNvSpPr txBox="1"/>
          <p:nvPr/>
        </p:nvSpPr>
        <p:spPr>
          <a:xfrm>
            <a:off x="8571186" y="6391815"/>
            <a:ext cx="3373820" cy="276999"/>
          </a:xfrm>
          <a:prstGeom prst="rect">
            <a:avLst/>
          </a:prstGeom>
          <a:noFill/>
        </p:spPr>
        <p:txBody>
          <a:bodyPr wrap="square" rtlCol="0">
            <a:spAutoFit/>
          </a:bodyPr>
          <a:lstStyle/>
          <a:p>
            <a:r>
              <a:rPr lang="en-GB" sz="1200" dirty="0">
                <a:latin typeface="GT Walsheim" panose="00000500000000000000" pitchFamily="50" charset="0"/>
              </a:rPr>
              <a:t>Image © Leeds Museums and Galleries</a:t>
            </a:r>
          </a:p>
        </p:txBody>
      </p:sp>
    </p:spTree>
    <p:extLst>
      <p:ext uri="{BB962C8B-B14F-4D97-AF65-F5344CB8AC3E}">
        <p14:creationId xmlns:p14="http://schemas.microsoft.com/office/powerpoint/2010/main" val="178843315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DAB482FD-C684-4DAA-AC4C-1739F51A9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19DAC0-9186-4693-A151-628D09C9FFA1}"/>
              </a:ext>
            </a:extLst>
          </p:cNvPr>
          <p:cNvSpPr>
            <a:spLocks noGrp="1"/>
          </p:cNvSpPr>
          <p:nvPr>
            <p:ph type="title"/>
          </p:nvPr>
        </p:nvSpPr>
        <p:spPr>
          <a:xfrm>
            <a:off x="5139236" y="1097279"/>
            <a:ext cx="6043875" cy="5164975"/>
          </a:xfrm>
        </p:spPr>
        <p:txBody>
          <a:bodyPr vert="horz" lIns="91440" tIns="45720" rIns="91440" bIns="45720" rtlCol="0"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200" b="1" i="0" u="none" strike="noStrike" cap="none" normalizeH="0" baseline="0" dirty="0">
                <a:ln>
                  <a:noFill/>
                </a:ln>
                <a:solidFill>
                  <a:schemeClr val="tx1"/>
                </a:solidFill>
                <a:effectLst/>
                <a:latin typeface="GT Walsheim Bold" panose="02000503040000020003" pitchFamily="50" charset="0"/>
                <a:ea typeface="Calibri" panose="020F0502020204030204" pitchFamily="34" charset="0"/>
                <a:cs typeface="Times New Roman" panose="02020603050405020304" pitchFamily="18" charset="0"/>
              </a:rPr>
              <a:t>Florence Nightingale</a:t>
            </a:r>
            <a:br>
              <a:rPr kumimoji="0" lang="en-GB" altLang="en-US" sz="2200" b="0" i="0" u="none" strike="noStrike" cap="none" normalizeH="0" baseline="0" dirty="0">
                <a:ln>
                  <a:noFill/>
                </a:ln>
                <a:solidFill>
                  <a:schemeClr val="tx1"/>
                </a:solidFill>
                <a:effectLst/>
                <a:latin typeface="GT Walsheim" panose="00000500000000000000" pitchFamily="50" charset="0"/>
                <a:ea typeface="Calibri" panose="020F0502020204030204" pitchFamily="34" charset="0"/>
                <a:cs typeface="Times New Roman" panose="02020603050405020304" pitchFamily="18" charset="0"/>
              </a:rPr>
            </a:br>
            <a:r>
              <a:rPr kumimoji="0" lang="en-GB" altLang="en-US" sz="2200" b="0" i="0" u="none" strike="noStrike" cap="none" normalizeH="0" baseline="0" dirty="0">
                <a:ln>
                  <a:noFill/>
                </a:ln>
                <a:solidFill>
                  <a:schemeClr val="tx1"/>
                </a:solidFill>
                <a:effectLst/>
                <a:latin typeface="GT Walsheim" panose="00000500000000000000" pitchFamily="50" charset="0"/>
                <a:ea typeface="Calibri" panose="020F0502020204030204" pitchFamily="34" charset="0"/>
                <a:cs typeface="Times New Roman" panose="02020603050405020304" pitchFamily="18" charset="0"/>
              </a:rPr>
              <a:t>We</a:t>
            </a:r>
            <a:r>
              <a:rPr kumimoji="0" lang="en-GB"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2200" b="0" i="0" u="none" strike="noStrike" cap="none" normalizeH="0" baseline="0" dirty="0">
                <a:ln>
                  <a:noFill/>
                </a:ln>
                <a:solidFill>
                  <a:schemeClr val="tx1"/>
                </a:solidFill>
                <a:effectLst/>
                <a:latin typeface="GT Walsheim" panose="00000500000000000000" pitchFamily="50" charset="0"/>
                <a:ea typeface="Calibri" panose="020F0502020204030204" pitchFamily="34" charset="0"/>
                <a:cs typeface="Times New Roman" panose="02020603050405020304" pitchFamily="18" charset="0"/>
              </a:rPr>
              <a:t>ve just had a slow look at Florence Nightingale sat on a chair by the fire. </a:t>
            </a:r>
            <a:br>
              <a:rPr kumimoji="0" lang="en-GB" altLang="en-US" sz="2200" b="0" i="0" u="none" strike="noStrike" cap="none" normalizeH="0" baseline="0" dirty="0">
                <a:ln>
                  <a:noFill/>
                </a:ln>
                <a:solidFill>
                  <a:schemeClr val="tx1"/>
                </a:solidFill>
                <a:effectLst/>
                <a:latin typeface="GT Walsheim" panose="00000500000000000000" pitchFamily="50" charset="0"/>
                <a:ea typeface="Calibri" panose="020F0502020204030204" pitchFamily="34" charset="0"/>
                <a:cs typeface="Times New Roman" panose="02020603050405020304" pitchFamily="18" charset="0"/>
              </a:rPr>
            </a:br>
            <a:br>
              <a:rPr kumimoji="0" lang="en-GB" altLang="en-US" sz="2200" b="0" i="0" u="none" strike="noStrike" cap="none" normalizeH="0" baseline="0" dirty="0">
                <a:ln>
                  <a:noFill/>
                </a:ln>
                <a:solidFill>
                  <a:schemeClr val="tx1"/>
                </a:solidFill>
                <a:effectLst/>
                <a:latin typeface="GT Walsheim" panose="00000500000000000000" pitchFamily="50" charset="0"/>
                <a:ea typeface="Calibri" panose="020F0502020204030204" pitchFamily="34" charset="0"/>
                <a:cs typeface="Times New Roman" panose="02020603050405020304" pitchFamily="18" charset="0"/>
              </a:rPr>
            </a:br>
            <a:r>
              <a:rPr kumimoji="0" lang="en-GB" altLang="en-US" sz="2200" b="0" i="0" u="none" strike="noStrike" cap="none" normalizeH="0" baseline="0" dirty="0">
                <a:ln>
                  <a:noFill/>
                </a:ln>
                <a:solidFill>
                  <a:schemeClr val="tx1"/>
                </a:solidFill>
                <a:effectLst/>
                <a:latin typeface="GT Walsheim" panose="00000500000000000000" pitchFamily="50" charset="0"/>
                <a:ea typeface="Calibri" panose="020F0502020204030204" pitchFamily="34" charset="0"/>
                <a:cs typeface="Times New Roman" panose="02020603050405020304" pitchFamily="18" charset="0"/>
              </a:rPr>
              <a:t>Move your arms up above your head as far up to the sky as possible. </a:t>
            </a:r>
            <a:br>
              <a:rPr kumimoji="0" lang="en-GB" altLang="en-US" sz="2200" b="0" i="0" u="none" strike="noStrike" cap="none" normalizeH="0" baseline="0" dirty="0">
                <a:ln>
                  <a:noFill/>
                </a:ln>
                <a:solidFill>
                  <a:schemeClr val="tx1"/>
                </a:solidFill>
                <a:effectLst/>
                <a:latin typeface="GT Walsheim" panose="00000500000000000000" pitchFamily="50" charset="0"/>
                <a:ea typeface="Calibri" panose="020F0502020204030204" pitchFamily="34" charset="0"/>
                <a:cs typeface="Times New Roman" panose="02020603050405020304" pitchFamily="18" charset="0"/>
              </a:rPr>
            </a:br>
            <a:br>
              <a:rPr kumimoji="0" lang="en-GB" altLang="en-US" sz="2200" b="0" i="0" u="none" strike="noStrike" cap="none" normalizeH="0" baseline="0" dirty="0">
                <a:ln>
                  <a:noFill/>
                </a:ln>
                <a:solidFill>
                  <a:schemeClr val="tx1"/>
                </a:solidFill>
                <a:effectLst/>
                <a:latin typeface="GT Walsheim" panose="00000500000000000000" pitchFamily="50" charset="0"/>
                <a:ea typeface="Calibri" panose="020F0502020204030204" pitchFamily="34" charset="0"/>
                <a:cs typeface="Times New Roman" panose="02020603050405020304" pitchFamily="18" charset="0"/>
              </a:rPr>
            </a:br>
            <a:r>
              <a:rPr kumimoji="0" lang="en-GB" altLang="en-US" sz="2200" b="0" i="0" u="none" strike="noStrike" cap="none" normalizeH="0" baseline="0" dirty="0">
                <a:ln>
                  <a:noFill/>
                </a:ln>
                <a:solidFill>
                  <a:schemeClr val="tx1"/>
                </a:solidFill>
                <a:effectLst/>
                <a:latin typeface="GT Walsheim" panose="00000500000000000000" pitchFamily="50" charset="0"/>
                <a:ea typeface="Calibri" panose="020F0502020204030204" pitchFamily="34" charset="0"/>
                <a:cs typeface="Times New Roman" panose="02020603050405020304" pitchFamily="18" charset="0"/>
              </a:rPr>
              <a:t>Then bend your knees slowly and imagine that you are sitting on an invisible chair. </a:t>
            </a:r>
            <a:br>
              <a:rPr kumimoji="0" lang="en-GB" altLang="en-US" sz="2200" b="0" i="0" u="none" strike="noStrike" cap="none" normalizeH="0" baseline="0" dirty="0">
                <a:ln>
                  <a:noFill/>
                </a:ln>
                <a:solidFill>
                  <a:schemeClr val="tx1"/>
                </a:solidFill>
                <a:effectLst/>
                <a:latin typeface="GT Walsheim" panose="00000500000000000000" pitchFamily="50" charset="0"/>
                <a:ea typeface="Calibri" panose="020F0502020204030204" pitchFamily="34" charset="0"/>
                <a:cs typeface="Times New Roman" panose="02020603050405020304" pitchFamily="18" charset="0"/>
              </a:rPr>
            </a:br>
            <a:br>
              <a:rPr kumimoji="0" lang="en-GB" altLang="en-US" sz="2200" b="0" i="0" u="none" strike="noStrike" cap="none" normalizeH="0" baseline="0" dirty="0">
                <a:ln>
                  <a:noFill/>
                </a:ln>
                <a:solidFill>
                  <a:schemeClr val="tx1"/>
                </a:solidFill>
                <a:effectLst/>
                <a:latin typeface="GT Walsheim" panose="00000500000000000000" pitchFamily="50" charset="0"/>
                <a:ea typeface="Calibri" panose="020F0502020204030204" pitchFamily="34" charset="0"/>
                <a:cs typeface="Times New Roman" panose="02020603050405020304" pitchFamily="18" charset="0"/>
              </a:rPr>
            </a:br>
            <a:r>
              <a:rPr kumimoji="0" lang="en-GB" altLang="en-US" sz="2200" b="0" i="0" u="none" strike="noStrike" cap="none" normalizeH="0" baseline="0" dirty="0">
                <a:ln>
                  <a:noFill/>
                </a:ln>
                <a:solidFill>
                  <a:schemeClr val="tx1"/>
                </a:solidFill>
                <a:effectLst/>
                <a:latin typeface="GT Walsheim" panose="00000500000000000000" pitchFamily="50" charset="0"/>
                <a:ea typeface="Calibri" panose="020F0502020204030204" pitchFamily="34" charset="0"/>
                <a:cs typeface="Times New Roman" panose="02020603050405020304" pitchFamily="18" charset="0"/>
              </a:rPr>
              <a:t>Keep pushing your bottom down and keep your arms as straight as possible. </a:t>
            </a:r>
            <a:br>
              <a:rPr kumimoji="0" lang="en-GB" altLang="en-US" sz="2200" b="0" i="0" u="none" strike="noStrike" cap="none" normalizeH="0" baseline="0" dirty="0">
                <a:ln>
                  <a:noFill/>
                </a:ln>
                <a:solidFill>
                  <a:schemeClr val="tx1"/>
                </a:solidFill>
                <a:effectLst/>
                <a:latin typeface="GT Walsheim" panose="00000500000000000000" pitchFamily="50" charset="0"/>
                <a:ea typeface="Calibri" panose="020F0502020204030204" pitchFamily="34" charset="0"/>
                <a:cs typeface="Times New Roman" panose="02020603050405020304" pitchFamily="18" charset="0"/>
              </a:rPr>
            </a:br>
            <a:br>
              <a:rPr kumimoji="0" lang="en-GB" altLang="en-US" sz="2200" b="0" i="0" u="none" strike="noStrike" cap="none" normalizeH="0" baseline="0" dirty="0">
                <a:ln>
                  <a:noFill/>
                </a:ln>
                <a:solidFill>
                  <a:schemeClr val="tx1"/>
                </a:solidFill>
                <a:effectLst/>
                <a:latin typeface="GT Walsheim" panose="00000500000000000000" pitchFamily="50" charset="0"/>
                <a:ea typeface="Calibri" panose="020F0502020204030204" pitchFamily="34" charset="0"/>
                <a:cs typeface="Times New Roman" panose="02020603050405020304" pitchFamily="18" charset="0"/>
              </a:rPr>
            </a:br>
            <a:r>
              <a:rPr kumimoji="0" lang="en-GB" altLang="en-US" sz="2200" b="0" i="0" u="none" strike="noStrike" cap="none" normalizeH="0" baseline="0" dirty="0">
                <a:ln>
                  <a:noFill/>
                </a:ln>
                <a:solidFill>
                  <a:schemeClr val="tx1"/>
                </a:solidFill>
                <a:effectLst/>
                <a:latin typeface="GT Walsheim" panose="00000500000000000000" pitchFamily="50" charset="0"/>
                <a:ea typeface="Calibri" panose="020F0502020204030204" pitchFamily="34" charset="0"/>
                <a:cs typeface="Times New Roman" panose="02020603050405020304" pitchFamily="18" charset="0"/>
              </a:rPr>
              <a:t>You will feel your muscles in your legs after this one but keep going!</a:t>
            </a:r>
            <a:endParaRPr kumimoji="0" lang="en-GB" altLang="en-US" sz="2200" b="0" i="0" u="none" strike="noStrike" cap="none" normalizeH="0" baseline="0" dirty="0">
              <a:ln>
                <a:noFill/>
              </a:ln>
              <a:solidFill>
                <a:schemeClr val="tx1"/>
              </a:solidFill>
              <a:effectLst/>
              <a:latin typeface="Arial" panose="020B0604020202020204" pitchFamily="34" charset="0"/>
            </a:endParaRPr>
          </a:p>
        </p:txBody>
      </p:sp>
      <p:cxnSp>
        <p:nvCxnSpPr>
          <p:cNvPr id="15" name="Straight Connector 9">
            <a:extLst>
              <a:ext uri="{FF2B5EF4-FFF2-40B4-BE49-F238E27FC236}">
                <a16:creationId xmlns:a16="http://schemas.microsoft.com/office/drawing/2014/main" id="{2DAA738B-EDF5-4694-B25A-3488245BC8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Rectangle 5">
            <a:extLst>
              <a:ext uri="{FF2B5EF4-FFF2-40B4-BE49-F238E27FC236}">
                <a16:creationId xmlns:a16="http://schemas.microsoft.com/office/drawing/2014/main" id="{A532A055-608B-48EE-AA8B-23116251F04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6" name="Picture 5" descr="Chair Poses Images, Stock Photos &amp;amp; Vectors | Shutterstock">
            <a:extLst>
              <a:ext uri="{FF2B5EF4-FFF2-40B4-BE49-F238E27FC236}">
                <a16:creationId xmlns:a16="http://schemas.microsoft.com/office/drawing/2014/main" id="{11290C15-F071-4525-8690-6A88C937127E}"/>
              </a:ext>
            </a:extLst>
          </p:cNvPr>
          <p:cNvPicPr/>
          <p:nvPr/>
        </p:nvPicPr>
        <p:blipFill rotWithShape="1">
          <a:blip r:embed="rId2" cstate="print">
            <a:extLst>
              <a:ext uri="{28A0092B-C50C-407E-A947-70E740481C1C}">
                <a14:useLocalDpi xmlns:a14="http://schemas.microsoft.com/office/drawing/2010/main"/>
              </a:ext>
            </a:extLst>
          </a:blip>
          <a:srcRect/>
          <a:stretch/>
        </p:blipFill>
        <p:spPr bwMode="auto">
          <a:xfrm>
            <a:off x="587881" y="457200"/>
            <a:ext cx="3963474" cy="540867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4975290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DAB482FD-C684-4DAA-AC4C-1739F51A9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9">
            <a:extLst>
              <a:ext uri="{FF2B5EF4-FFF2-40B4-BE49-F238E27FC236}">
                <a16:creationId xmlns:a16="http://schemas.microsoft.com/office/drawing/2014/main" id="{2DAA738B-EDF5-4694-B25A-3488245BC8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Rectangle 5">
            <a:extLst>
              <a:ext uri="{FF2B5EF4-FFF2-40B4-BE49-F238E27FC236}">
                <a16:creationId xmlns:a16="http://schemas.microsoft.com/office/drawing/2014/main" id="{A532A055-608B-48EE-AA8B-23116251F04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6" name="Picture 5">
            <a:extLst>
              <a:ext uri="{FF2B5EF4-FFF2-40B4-BE49-F238E27FC236}">
                <a16:creationId xmlns:a16="http://schemas.microsoft.com/office/drawing/2014/main" id="{F60DED9A-2158-4121-B5D0-1A80CFF6F3E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731776" y="72886"/>
            <a:ext cx="4717799" cy="6712226"/>
          </a:xfrm>
          <a:prstGeom prst="rect">
            <a:avLst/>
          </a:prstGeom>
        </p:spPr>
      </p:pic>
      <p:sp>
        <p:nvSpPr>
          <p:cNvPr id="9" name="TextBox 8">
            <a:extLst>
              <a:ext uri="{FF2B5EF4-FFF2-40B4-BE49-F238E27FC236}">
                <a16:creationId xmlns:a16="http://schemas.microsoft.com/office/drawing/2014/main" id="{7BD1233B-73CF-43A3-A762-0A40C51C11CA}"/>
              </a:ext>
            </a:extLst>
          </p:cNvPr>
          <p:cNvSpPr txBox="1"/>
          <p:nvPr/>
        </p:nvSpPr>
        <p:spPr>
          <a:xfrm>
            <a:off x="8571186" y="6391815"/>
            <a:ext cx="3373820" cy="276999"/>
          </a:xfrm>
          <a:prstGeom prst="rect">
            <a:avLst/>
          </a:prstGeom>
          <a:noFill/>
        </p:spPr>
        <p:txBody>
          <a:bodyPr wrap="square" rtlCol="0">
            <a:spAutoFit/>
          </a:bodyPr>
          <a:lstStyle/>
          <a:p>
            <a:r>
              <a:rPr lang="en-GB" sz="1200" dirty="0">
                <a:latin typeface="GT Walsheim" panose="00000500000000000000" pitchFamily="50" charset="0"/>
              </a:rPr>
              <a:t>Image © Leeds Museums and Galleries</a:t>
            </a:r>
          </a:p>
        </p:txBody>
      </p:sp>
    </p:spTree>
    <p:extLst>
      <p:ext uri="{BB962C8B-B14F-4D97-AF65-F5344CB8AC3E}">
        <p14:creationId xmlns:p14="http://schemas.microsoft.com/office/powerpoint/2010/main" val="108854986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DAB482FD-C684-4DAA-AC4C-1739F51A9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19DAC0-9186-4693-A151-628D09C9FFA1}"/>
              </a:ext>
            </a:extLst>
          </p:cNvPr>
          <p:cNvSpPr>
            <a:spLocks noGrp="1"/>
          </p:cNvSpPr>
          <p:nvPr>
            <p:ph type="title"/>
          </p:nvPr>
        </p:nvSpPr>
        <p:spPr>
          <a:xfrm>
            <a:off x="5139237" y="0"/>
            <a:ext cx="6853980" cy="6453810"/>
          </a:xfrm>
        </p:spPr>
        <p:txBody>
          <a:bodyPr vert="horz" lIns="91440" tIns="45720" rIns="91440" bIns="45720" rtlCol="0" anchor="ctr">
            <a:noAutofit/>
          </a:bodyPr>
          <a:lstStyle/>
          <a:p>
            <a:pPr algn="l" defTabSz="914400" eaLnBrk="0" fontAlgn="base" hangingPunct="0">
              <a:lnSpc>
                <a:spcPct val="100000"/>
              </a:lnSpc>
              <a:spcAft>
                <a:spcPct val="0"/>
              </a:spcAft>
            </a:pPr>
            <a:br>
              <a:rPr lang="en-GB" sz="2200" dirty="0">
                <a:solidFill>
                  <a:schemeClr val="tx1"/>
                </a:solidFill>
                <a:effectLst/>
                <a:latin typeface="GT Walsheim Bold" panose="02000503040000020003" pitchFamily="50" charset="0"/>
                <a:ea typeface="Calibri" panose="020F0502020204030204" pitchFamily="34" charset="0"/>
                <a:cs typeface="Times New Roman" panose="02020603050405020304" pitchFamily="18" charset="0"/>
              </a:rPr>
            </a:br>
            <a:br>
              <a:rPr lang="en-GB" sz="2200" dirty="0">
                <a:solidFill>
                  <a:schemeClr val="tx1"/>
                </a:solidFill>
                <a:effectLst/>
                <a:latin typeface="GT Walsheim Bold" panose="02000503040000020003" pitchFamily="50" charset="0"/>
                <a:ea typeface="Calibri" panose="020F0502020204030204" pitchFamily="34" charset="0"/>
                <a:cs typeface="Times New Roman" panose="02020603050405020304" pitchFamily="18" charset="0"/>
              </a:rPr>
            </a:br>
            <a:r>
              <a:rPr lang="en-GB" sz="2200" b="1" dirty="0">
                <a:solidFill>
                  <a:schemeClr val="tx1"/>
                </a:solidFill>
                <a:effectLst/>
                <a:latin typeface="GT Walsheim Bold" panose="02000503040000020003" pitchFamily="50" charset="0"/>
                <a:ea typeface="Calibri" panose="020F0502020204030204" pitchFamily="34" charset="0"/>
                <a:cs typeface="Times New Roman" panose="02020603050405020304" pitchFamily="18" charset="0"/>
              </a:rPr>
              <a:t>Sir Thomas Gascoigne</a:t>
            </a:r>
            <a:br>
              <a:rPr lang="en-GB" sz="2200" dirty="0">
                <a:solidFill>
                  <a:schemeClr val="tx1"/>
                </a:solidFill>
                <a:effectLst/>
                <a:latin typeface="GT Walsheim" panose="00000500000000000000" pitchFamily="50" charset="0"/>
                <a:ea typeface="Calibri" panose="020F0502020204030204" pitchFamily="34" charset="0"/>
                <a:cs typeface="Times New Roman" panose="02020603050405020304" pitchFamily="18" charset="0"/>
              </a:rPr>
            </a:br>
            <a:r>
              <a:rPr lang="en-GB" sz="2200" dirty="0">
                <a:solidFill>
                  <a:schemeClr val="tx1"/>
                </a:solidFill>
                <a:effectLst/>
                <a:latin typeface="GT Walsheim" panose="00000500000000000000" pitchFamily="50" charset="0"/>
                <a:ea typeface="Calibri" panose="020F0502020204030204" pitchFamily="34" charset="0"/>
                <a:cs typeface="Times New Roman" panose="02020603050405020304" pitchFamily="18" charset="0"/>
              </a:rPr>
              <a:t>The painting we just took a slow look at was of Sir Thomas Gascoigne and it was painted just after his ‘Grand Tour’ of Europe. </a:t>
            </a:r>
            <a:br>
              <a:rPr lang="en-GB" sz="2200" dirty="0">
                <a:solidFill>
                  <a:schemeClr val="tx1"/>
                </a:solidFill>
                <a:effectLst/>
                <a:latin typeface="GT Walsheim" panose="00000500000000000000" pitchFamily="50" charset="0"/>
                <a:ea typeface="Calibri" panose="020F0502020204030204" pitchFamily="34" charset="0"/>
                <a:cs typeface="Times New Roman" panose="02020603050405020304" pitchFamily="18" charset="0"/>
              </a:rPr>
            </a:br>
            <a:br>
              <a:rPr lang="en-GB" sz="2200" dirty="0">
                <a:solidFill>
                  <a:schemeClr val="tx1"/>
                </a:solidFill>
                <a:effectLst/>
                <a:latin typeface="GT Walsheim" panose="00000500000000000000" pitchFamily="50" charset="0"/>
                <a:ea typeface="Calibri" panose="020F0502020204030204" pitchFamily="34" charset="0"/>
                <a:cs typeface="Times New Roman" panose="02020603050405020304" pitchFamily="18" charset="0"/>
              </a:rPr>
            </a:br>
            <a:r>
              <a:rPr lang="en-GB" sz="2200" dirty="0">
                <a:solidFill>
                  <a:schemeClr val="tx1"/>
                </a:solidFill>
                <a:effectLst/>
                <a:latin typeface="GT Walsheim" panose="00000500000000000000" pitchFamily="50" charset="0"/>
                <a:ea typeface="Calibri" panose="020F0502020204030204" pitchFamily="34" charset="0"/>
                <a:cs typeface="Times New Roman" panose="02020603050405020304" pitchFamily="18" charset="0"/>
              </a:rPr>
              <a:t>Grand Tours were when rich men went travelling (did you spot the globe?) and to do this many of them travelled by boat. </a:t>
            </a:r>
            <a:br>
              <a:rPr lang="en-GB" sz="2200" dirty="0">
                <a:solidFill>
                  <a:schemeClr val="tx1"/>
                </a:solidFill>
                <a:effectLst/>
                <a:latin typeface="GT Walsheim" panose="00000500000000000000" pitchFamily="50" charset="0"/>
                <a:ea typeface="Calibri" panose="020F0502020204030204" pitchFamily="34" charset="0"/>
                <a:cs typeface="Times New Roman" panose="02020603050405020304" pitchFamily="18" charset="0"/>
              </a:rPr>
            </a:br>
            <a:br>
              <a:rPr lang="en-GB" sz="2200" dirty="0">
                <a:solidFill>
                  <a:schemeClr val="tx1"/>
                </a:solidFill>
                <a:effectLst/>
                <a:latin typeface="GT Walsheim" panose="00000500000000000000" pitchFamily="50" charset="0"/>
                <a:ea typeface="Calibri" panose="020F0502020204030204" pitchFamily="34" charset="0"/>
                <a:cs typeface="Times New Roman" panose="02020603050405020304" pitchFamily="18" charset="0"/>
              </a:rPr>
            </a:br>
            <a:r>
              <a:rPr lang="en-GB" sz="2200" dirty="0">
                <a:solidFill>
                  <a:schemeClr val="tx1"/>
                </a:solidFill>
                <a:effectLst/>
                <a:latin typeface="GT Walsheim" panose="00000500000000000000" pitchFamily="50" charset="0"/>
                <a:ea typeface="Calibri" panose="020F0502020204030204" pitchFamily="34" charset="0"/>
                <a:cs typeface="Times New Roman" panose="02020603050405020304" pitchFamily="18" charset="0"/>
              </a:rPr>
              <a:t>Let’s practice our own boat pose now. Sit down and hug your knees close to you keeping your back straight. Then start to lean back slowly and lift your feet up off the floor. If this feels nice, stretch out your arms straight so that they are next to your legs. </a:t>
            </a:r>
            <a:br>
              <a:rPr lang="en-GB" sz="2200" dirty="0">
                <a:solidFill>
                  <a:schemeClr val="tx1"/>
                </a:solidFill>
                <a:effectLst/>
                <a:latin typeface="GT Walsheim" panose="00000500000000000000" pitchFamily="50" charset="0"/>
                <a:ea typeface="Calibri" panose="020F0502020204030204" pitchFamily="34" charset="0"/>
                <a:cs typeface="Times New Roman" panose="02020603050405020304" pitchFamily="18" charset="0"/>
              </a:rPr>
            </a:br>
            <a:br>
              <a:rPr lang="en-GB" sz="2200" dirty="0">
                <a:solidFill>
                  <a:schemeClr val="tx1"/>
                </a:solidFill>
                <a:effectLst/>
                <a:latin typeface="GT Walsheim" panose="00000500000000000000" pitchFamily="50" charset="0"/>
                <a:ea typeface="Calibri" panose="020F0502020204030204" pitchFamily="34" charset="0"/>
                <a:cs typeface="Times New Roman" panose="02020603050405020304" pitchFamily="18" charset="0"/>
              </a:rPr>
            </a:br>
            <a:r>
              <a:rPr lang="en-GB" sz="2200" dirty="0">
                <a:solidFill>
                  <a:schemeClr val="tx1"/>
                </a:solidFill>
                <a:effectLst/>
                <a:latin typeface="GT Walsheim" panose="00000500000000000000" pitchFamily="50" charset="0"/>
                <a:ea typeface="Calibri" panose="020F0502020204030204" pitchFamily="34" charset="0"/>
                <a:cs typeface="Times New Roman" panose="02020603050405020304" pitchFamily="18" charset="0"/>
              </a:rPr>
              <a:t>Don’t worry if you wobble a bit, looking at your toes can help with this! Hold the pose for as long as feels comfortable and then bring your feet back to the floor. </a:t>
            </a:r>
            <a:br>
              <a:rPr lang="en-GB" sz="2200" dirty="0">
                <a:effectLst/>
                <a:latin typeface="Calibri" panose="020F0502020204030204" pitchFamily="34" charset="0"/>
                <a:ea typeface="Calibri" panose="020F0502020204030204" pitchFamily="34" charset="0"/>
                <a:cs typeface="Times New Roman" panose="02020603050405020304" pitchFamily="18" charset="0"/>
              </a:rPr>
            </a:br>
            <a:endParaRPr kumimoji="0" lang="en-GB" altLang="en-US" sz="2200" b="0" i="0" u="none" strike="noStrike" cap="none" normalizeH="0" baseline="0" dirty="0">
              <a:ln>
                <a:noFill/>
              </a:ln>
              <a:solidFill>
                <a:schemeClr val="tx1"/>
              </a:solidFill>
              <a:effectLst/>
              <a:latin typeface="Arial" panose="020B0604020202020204" pitchFamily="34" charset="0"/>
            </a:endParaRPr>
          </a:p>
        </p:txBody>
      </p:sp>
      <p:cxnSp>
        <p:nvCxnSpPr>
          <p:cNvPr id="15" name="Straight Connector 9">
            <a:extLst>
              <a:ext uri="{FF2B5EF4-FFF2-40B4-BE49-F238E27FC236}">
                <a16:creationId xmlns:a16="http://schemas.microsoft.com/office/drawing/2014/main" id="{2DAA738B-EDF5-4694-B25A-3488245BC8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Rectangle 5">
            <a:extLst>
              <a:ext uri="{FF2B5EF4-FFF2-40B4-BE49-F238E27FC236}">
                <a16:creationId xmlns:a16="http://schemas.microsoft.com/office/drawing/2014/main" id="{A532A055-608B-48EE-AA8B-23116251F04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6" name="Picture 5" descr="Yoga kids poses set stock vector. Illustration of exercise - 97539688">
            <a:extLst>
              <a:ext uri="{FF2B5EF4-FFF2-40B4-BE49-F238E27FC236}">
                <a16:creationId xmlns:a16="http://schemas.microsoft.com/office/drawing/2014/main" id="{BE69138E-C9BA-4D3D-BAC4-95675CDAE440}"/>
              </a:ext>
            </a:extLst>
          </p:cNvPr>
          <p:cNvPicPr/>
          <p:nvPr/>
        </p:nvPicPr>
        <p:blipFill rotWithShape="1">
          <a:blip r:embed="rId2" cstate="print">
            <a:extLst>
              <a:ext uri="{28A0092B-C50C-407E-A947-70E740481C1C}">
                <a14:useLocalDpi xmlns:a14="http://schemas.microsoft.com/office/drawing/2010/main"/>
              </a:ext>
            </a:extLst>
          </a:blip>
          <a:srcRect/>
          <a:stretch/>
        </p:blipFill>
        <p:spPr bwMode="auto">
          <a:xfrm>
            <a:off x="252686" y="1672936"/>
            <a:ext cx="4203136" cy="351212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4865751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DAB482FD-C684-4DAA-AC4C-1739F51A9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9">
            <a:extLst>
              <a:ext uri="{FF2B5EF4-FFF2-40B4-BE49-F238E27FC236}">
                <a16:creationId xmlns:a16="http://schemas.microsoft.com/office/drawing/2014/main" id="{2DAA738B-EDF5-4694-B25A-3488245BC8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Rectangle 5">
            <a:extLst>
              <a:ext uri="{FF2B5EF4-FFF2-40B4-BE49-F238E27FC236}">
                <a16:creationId xmlns:a16="http://schemas.microsoft.com/office/drawing/2014/main" id="{A532A055-608B-48EE-AA8B-23116251F04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Picture 6">
            <a:extLst>
              <a:ext uri="{FF2B5EF4-FFF2-40B4-BE49-F238E27FC236}">
                <a16:creationId xmlns:a16="http://schemas.microsoft.com/office/drawing/2014/main" id="{C789644C-F467-44DE-A93E-CFF02E2F1CD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57037" y="791227"/>
            <a:ext cx="7467278" cy="5275544"/>
          </a:xfrm>
          <a:prstGeom prst="rect">
            <a:avLst/>
          </a:prstGeom>
        </p:spPr>
      </p:pic>
      <p:sp>
        <p:nvSpPr>
          <p:cNvPr id="8" name="TextBox 7">
            <a:extLst>
              <a:ext uri="{FF2B5EF4-FFF2-40B4-BE49-F238E27FC236}">
                <a16:creationId xmlns:a16="http://schemas.microsoft.com/office/drawing/2014/main" id="{4649593D-4645-4B83-A97A-56CDDCA683BC}"/>
              </a:ext>
            </a:extLst>
          </p:cNvPr>
          <p:cNvSpPr txBox="1"/>
          <p:nvPr/>
        </p:nvSpPr>
        <p:spPr>
          <a:xfrm>
            <a:off x="8571186" y="6391815"/>
            <a:ext cx="3373820" cy="276999"/>
          </a:xfrm>
          <a:prstGeom prst="rect">
            <a:avLst/>
          </a:prstGeom>
          <a:noFill/>
        </p:spPr>
        <p:txBody>
          <a:bodyPr wrap="square" rtlCol="0">
            <a:spAutoFit/>
          </a:bodyPr>
          <a:lstStyle/>
          <a:p>
            <a:r>
              <a:rPr lang="en-GB" sz="1200" dirty="0">
                <a:latin typeface="GT Walsheim" panose="00000500000000000000" pitchFamily="50" charset="0"/>
              </a:rPr>
              <a:t>Image © Leeds Museums and Galleries</a:t>
            </a:r>
          </a:p>
        </p:txBody>
      </p:sp>
    </p:spTree>
    <p:extLst>
      <p:ext uri="{BB962C8B-B14F-4D97-AF65-F5344CB8AC3E}">
        <p14:creationId xmlns:p14="http://schemas.microsoft.com/office/powerpoint/2010/main" val="86082402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DAB482FD-C684-4DAA-AC4C-1739F51A9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19DAC0-9186-4693-A151-628D09C9FFA1}"/>
              </a:ext>
            </a:extLst>
          </p:cNvPr>
          <p:cNvSpPr>
            <a:spLocks noGrp="1"/>
          </p:cNvSpPr>
          <p:nvPr>
            <p:ph type="title"/>
          </p:nvPr>
        </p:nvSpPr>
        <p:spPr>
          <a:xfrm>
            <a:off x="4945548" y="469761"/>
            <a:ext cx="6935024" cy="5393635"/>
          </a:xfrm>
        </p:spPr>
        <p:txBody>
          <a:bodyPr vert="horz" lIns="91440" tIns="45720" rIns="91440" bIns="45720" rtlCol="0" anchor="ctr">
            <a:noAutofit/>
          </a:bodyPr>
          <a:lstStyle/>
          <a:p>
            <a:pPr algn="l" defTabSz="914400" eaLnBrk="0" fontAlgn="base" hangingPunct="0">
              <a:lnSpc>
                <a:spcPct val="100000"/>
              </a:lnSpc>
              <a:spcAft>
                <a:spcPct val="0"/>
              </a:spcAft>
            </a:pPr>
            <a:br>
              <a:rPr lang="en-GB" sz="2200" dirty="0">
                <a:solidFill>
                  <a:schemeClr val="tx1"/>
                </a:solidFill>
                <a:effectLst/>
                <a:latin typeface="GT Walsheim Bold" panose="02000503040000020003" pitchFamily="50" charset="0"/>
                <a:ea typeface="Calibri" panose="020F0502020204030204" pitchFamily="34" charset="0"/>
                <a:cs typeface="Times New Roman" panose="02020603050405020304" pitchFamily="18" charset="0"/>
              </a:rPr>
            </a:br>
            <a:br>
              <a:rPr lang="en-GB" sz="2200" dirty="0">
                <a:solidFill>
                  <a:schemeClr val="tx1"/>
                </a:solidFill>
                <a:effectLst/>
                <a:latin typeface="GT Walsheim Bold" panose="02000503040000020003" pitchFamily="50" charset="0"/>
                <a:ea typeface="Calibri" panose="020F0502020204030204" pitchFamily="34" charset="0"/>
                <a:cs typeface="Times New Roman" panose="02020603050405020304" pitchFamily="18" charset="0"/>
              </a:rPr>
            </a:br>
            <a:br>
              <a:rPr lang="en-GB" sz="2200" dirty="0">
                <a:solidFill>
                  <a:schemeClr val="tx1"/>
                </a:solidFill>
                <a:effectLst/>
                <a:latin typeface="GT Walsheim Bold" panose="02000503040000020003" pitchFamily="50" charset="0"/>
                <a:ea typeface="Calibri" panose="020F0502020204030204" pitchFamily="34" charset="0"/>
                <a:cs typeface="Times New Roman" panose="02020603050405020304" pitchFamily="18" charset="0"/>
              </a:rPr>
            </a:br>
            <a:r>
              <a:rPr lang="en-GB" sz="2200" dirty="0">
                <a:solidFill>
                  <a:schemeClr val="tx1"/>
                </a:solidFill>
                <a:effectLst/>
                <a:latin typeface="GT Walsheim Bold" panose="02000503040000020003" pitchFamily="50" charset="0"/>
                <a:ea typeface="Calibri" panose="020F0502020204030204" pitchFamily="34" charset="0"/>
                <a:cs typeface="Times New Roman" panose="02020603050405020304" pitchFamily="18" charset="0"/>
              </a:rPr>
              <a:t>Bowl</a:t>
            </a:r>
            <a:br>
              <a:rPr lang="en-GB" sz="2200" dirty="0">
                <a:solidFill>
                  <a:schemeClr val="tx1"/>
                </a:solidFill>
                <a:effectLst/>
                <a:latin typeface="GT Walsheim Bold" panose="02000503040000020003" pitchFamily="50" charset="0"/>
                <a:ea typeface="Calibri" panose="020F0502020204030204" pitchFamily="34" charset="0"/>
                <a:cs typeface="Times New Roman" panose="02020603050405020304" pitchFamily="18" charset="0"/>
              </a:rPr>
            </a:br>
            <a:r>
              <a:rPr lang="en-GB" sz="2200" dirty="0">
                <a:solidFill>
                  <a:schemeClr val="tx1"/>
                </a:solidFill>
                <a:effectLst/>
                <a:latin typeface="GT Walsheim" panose="00000500000000000000" pitchFamily="50" charset="0"/>
                <a:ea typeface="Calibri" panose="020F0502020204030204" pitchFamily="34" charset="0"/>
                <a:cs typeface="Times New Roman" panose="02020603050405020304" pitchFamily="18" charset="0"/>
              </a:rPr>
              <a:t>Lie face down on your tummy with your legs apart. </a:t>
            </a:r>
            <a:br>
              <a:rPr lang="en-GB" sz="2200" dirty="0">
                <a:solidFill>
                  <a:schemeClr val="tx1"/>
                </a:solidFill>
                <a:effectLst/>
                <a:latin typeface="GT Walsheim" panose="00000500000000000000" pitchFamily="50" charset="0"/>
                <a:ea typeface="Calibri" panose="020F0502020204030204" pitchFamily="34" charset="0"/>
                <a:cs typeface="Times New Roman" panose="02020603050405020304" pitchFamily="18" charset="0"/>
              </a:rPr>
            </a:br>
            <a:br>
              <a:rPr lang="en-GB" sz="2200" dirty="0">
                <a:solidFill>
                  <a:schemeClr val="tx1"/>
                </a:solidFill>
                <a:effectLst/>
                <a:latin typeface="GT Walsheim" panose="00000500000000000000" pitchFamily="50" charset="0"/>
                <a:ea typeface="Calibri" panose="020F0502020204030204" pitchFamily="34" charset="0"/>
                <a:cs typeface="Times New Roman" panose="02020603050405020304" pitchFamily="18" charset="0"/>
              </a:rPr>
            </a:br>
            <a:r>
              <a:rPr lang="en-GB" sz="2200" dirty="0">
                <a:solidFill>
                  <a:schemeClr val="tx1"/>
                </a:solidFill>
                <a:effectLst/>
                <a:latin typeface="GT Walsheim" panose="00000500000000000000" pitchFamily="50" charset="0"/>
                <a:ea typeface="Calibri" panose="020F0502020204030204" pitchFamily="34" charset="0"/>
                <a:cs typeface="Times New Roman" panose="02020603050405020304" pitchFamily="18" charset="0"/>
              </a:rPr>
              <a:t>Bend one knee back holding your ankle with the hand on the same side as your bent leg. Then bend the other leg and grab it with your other hand. </a:t>
            </a:r>
            <a:br>
              <a:rPr lang="en-GB" sz="2200" dirty="0">
                <a:solidFill>
                  <a:schemeClr val="tx1"/>
                </a:solidFill>
                <a:effectLst/>
                <a:latin typeface="GT Walsheim" panose="00000500000000000000" pitchFamily="50" charset="0"/>
                <a:ea typeface="Calibri" panose="020F0502020204030204" pitchFamily="34" charset="0"/>
                <a:cs typeface="Times New Roman" panose="02020603050405020304" pitchFamily="18" charset="0"/>
              </a:rPr>
            </a:br>
            <a:br>
              <a:rPr lang="en-GB" sz="2200" dirty="0">
                <a:solidFill>
                  <a:schemeClr val="tx1"/>
                </a:solidFill>
                <a:effectLst/>
                <a:latin typeface="GT Walsheim" panose="00000500000000000000" pitchFamily="50" charset="0"/>
                <a:ea typeface="Calibri" panose="020F0502020204030204" pitchFamily="34" charset="0"/>
                <a:cs typeface="Times New Roman" panose="02020603050405020304" pitchFamily="18" charset="0"/>
              </a:rPr>
            </a:br>
            <a:r>
              <a:rPr lang="en-GB" sz="2200" dirty="0">
                <a:solidFill>
                  <a:schemeClr val="tx1"/>
                </a:solidFill>
                <a:effectLst/>
                <a:latin typeface="GT Walsheim" panose="00000500000000000000" pitchFamily="50" charset="0"/>
                <a:ea typeface="Calibri" panose="020F0502020204030204" pitchFamily="34" charset="0"/>
                <a:cs typeface="Times New Roman" panose="02020603050405020304" pitchFamily="18" charset="0"/>
              </a:rPr>
              <a:t>Take a deep breath and start to lift your head up and pull your legs up towards your bottom. </a:t>
            </a:r>
            <a:br>
              <a:rPr lang="en-GB" sz="2200" dirty="0">
                <a:solidFill>
                  <a:schemeClr val="tx1"/>
                </a:solidFill>
                <a:effectLst/>
                <a:latin typeface="GT Walsheim" panose="00000500000000000000" pitchFamily="50" charset="0"/>
                <a:ea typeface="Calibri" panose="020F0502020204030204" pitchFamily="34" charset="0"/>
                <a:cs typeface="Times New Roman" panose="02020603050405020304" pitchFamily="18" charset="0"/>
              </a:rPr>
            </a:br>
            <a:br>
              <a:rPr lang="en-GB" sz="2200" dirty="0">
                <a:solidFill>
                  <a:schemeClr val="tx1"/>
                </a:solidFill>
                <a:effectLst/>
                <a:latin typeface="GT Walsheim" panose="00000500000000000000" pitchFamily="50" charset="0"/>
                <a:ea typeface="Calibri" panose="020F0502020204030204" pitchFamily="34" charset="0"/>
                <a:cs typeface="Times New Roman" panose="02020603050405020304" pitchFamily="18" charset="0"/>
              </a:rPr>
            </a:br>
            <a:r>
              <a:rPr lang="en-GB" sz="2200" dirty="0">
                <a:solidFill>
                  <a:schemeClr val="tx1"/>
                </a:solidFill>
                <a:effectLst/>
                <a:latin typeface="GT Walsheim" panose="00000500000000000000" pitchFamily="50" charset="0"/>
                <a:ea typeface="Calibri" panose="020F0502020204030204" pitchFamily="34" charset="0"/>
                <a:cs typeface="Times New Roman" panose="02020603050405020304" pitchFamily="18" charset="0"/>
              </a:rPr>
              <a:t>Imagine that you are the bowl that we’ve just taken a slow look at and that you are trying to hold some water in the bowl you’ve made with your back!</a:t>
            </a:r>
            <a:br>
              <a:rPr lang="en-GB" sz="2200" dirty="0">
                <a:solidFill>
                  <a:schemeClr val="tx1"/>
                </a:solidFill>
                <a:effectLst/>
                <a:latin typeface="GT Walsheim" panose="00000500000000000000" pitchFamily="50" charset="0"/>
                <a:ea typeface="Calibri" panose="020F0502020204030204" pitchFamily="34" charset="0"/>
                <a:cs typeface="Times New Roman" panose="02020603050405020304" pitchFamily="18" charset="0"/>
              </a:rPr>
            </a:br>
            <a:br>
              <a:rPr lang="en-GB" sz="2200" dirty="0">
                <a:solidFill>
                  <a:schemeClr val="tx1"/>
                </a:solidFill>
                <a:effectLst/>
                <a:latin typeface="GT Walsheim" panose="00000500000000000000" pitchFamily="50" charset="0"/>
                <a:ea typeface="Calibri" panose="020F0502020204030204" pitchFamily="34" charset="0"/>
                <a:cs typeface="Times New Roman" panose="02020603050405020304" pitchFamily="18" charset="0"/>
              </a:rPr>
            </a:br>
            <a:r>
              <a:rPr lang="en-GB" sz="2200" dirty="0">
                <a:solidFill>
                  <a:schemeClr val="tx1"/>
                </a:solidFill>
                <a:effectLst/>
                <a:latin typeface="GT Walsheim" panose="00000500000000000000" pitchFamily="50" charset="0"/>
                <a:ea typeface="Calibri" panose="020F0502020204030204" pitchFamily="34" charset="0"/>
                <a:cs typeface="Times New Roman" panose="02020603050405020304" pitchFamily="18" charset="0"/>
              </a:rPr>
              <a:t>Keep breathing in and out and then slowly let go of your feet and go back to laying flat on your tummy.</a:t>
            </a:r>
            <a:br>
              <a:rPr lang="en-GB"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br>
              <a:rPr lang="en-GB"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GB" altLang="en-US" sz="2200" b="0" i="0" u="none" strike="noStrike" cap="none" normalizeH="0" baseline="0" dirty="0">
              <a:ln>
                <a:noFill/>
              </a:ln>
              <a:solidFill>
                <a:schemeClr val="tx1"/>
              </a:solidFill>
              <a:effectLst/>
              <a:latin typeface="Arial" panose="020B0604020202020204" pitchFamily="34" charset="0"/>
            </a:endParaRPr>
          </a:p>
        </p:txBody>
      </p:sp>
      <p:cxnSp>
        <p:nvCxnSpPr>
          <p:cNvPr id="15" name="Straight Connector 9">
            <a:extLst>
              <a:ext uri="{FF2B5EF4-FFF2-40B4-BE49-F238E27FC236}">
                <a16:creationId xmlns:a16="http://schemas.microsoft.com/office/drawing/2014/main" id="{2DAA738B-EDF5-4694-B25A-3488245BC8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Rectangle 5">
            <a:extLst>
              <a:ext uri="{FF2B5EF4-FFF2-40B4-BE49-F238E27FC236}">
                <a16:creationId xmlns:a16="http://schemas.microsoft.com/office/drawing/2014/main" id="{A532A055-608B-48EE-AA8B-23116251F04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4" name="Picture 3" descr="A picture containing background pattern&#10;&#10;Description automatically generated">
            <a:extLst>
              <a:ext uri="{FF2B5EF4-FFF2-40B4-BE49-F238E27FC236}">
                <a16:creationId xmlns:a16="http://schemas.microsoft.com/office/drawing/2014/main" id="{D6A34205-6EA9-486F-90E7-DA25DDC6CC0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52398" y="840677"/>
            <a:ext cx="4945548" cy="4651804"/>
          </a:xfrm>
          <a:prstGeom prst="rect">
            <a:avLst/>
          </a:prstGeom>
        </p:spPr>
      </p:pic>
    </p:spTree>
    <p:extLst>
      <p:ext uri="{BB962C8B-B14F-4D97-AF65-F5344CB8AC3E}">
        <p14:creationId xmlns:p14="http://schemas.microsoft.com/office/powerpoint/2010/main" val="3915651467"/>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DAB482FD-C684-4DAA-AC4C-1739F51A9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9">
            <a:extLst>
              <a:ext uri="{FF2B5EF4-FFF2-40B4-BE49-F238E27FC236}">
                <a16:creationId xmlns:a16="http://schemas.microsoft.com/office/drawing/2014/main" id="{2DAA738B-EDF5-4694-B25A-3488245BC8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Rectangle 5">
            <a:extLst>
              <a:ext uri="{FF2B5EF4-FFF2-40B4-BE49-F238E27FC236}">
                <a16:creationId xmlns:a16="http://schemas.microsoft.com/office/drawing/2014/main" id="{A532A055-608B-48EE-AA8B-23116251F04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TextBox 7">
            <a:extLst>
              <a:ext uri="{FF2B5EF4-FFF2-40B4-BE49-F238E27FC236}">
                <a16:creationId xmlns:a16="http://schemas.microsoft.com/office/drawing/2014/main" id="{AD292DA4-76D0-44D0-B495-90E66B6680C0}"/>
              </a:ext>
            </a:extLst>
          </p:cNvPr>
          <p:cNvSpPr txBox="1"/>
          <p:nvPr/>
        </p:nvSpPr>
        <p:spPr>
          <a:xfrm>
            <a:off x="8571186" y="6444823"/>
            <a:ext cx="3373820" cy="276999"/>
          </a:xfrm>
          <a:prstGeom prst="rect">
            <a:avLst/>
          </a:prstGeom>
          <a:noFill/>
        </p:spPr>
        <p:txBody>
          <a:bodyPr wrap="square" rtlCol="0">
            <a:spAutoFit/>
          </a:bodyPr>
          <a:lstStyle/>
          <a:p>
            <a:r>
              <a:rPr lang="en-GB" sz="1200" dirty="0">
                <a:latin typeface="GT Walsheim" panose="00000500000000000000" pitchFamily="50" charset="0"/>
              </a:rPr>
              <a:t>Image © Leeds Museums and Galleries</a:t>
            </a:r>
          </a:p>
        </p:txBody>
      </p:sp>
      <p:pic>
        <p:nvPicPr>
          <p:cNvPr id="9" name="Picture 8">
            <a:extLst>
              <a:ext uri="{FF2B5EF4-FFF2-40B4-BE49-F238E27FC236}">
                <a16:creationId xmlns:a16="http://schemas.microsoft.com/office/drawing/2014/main" id="{AD2965F5-3666-47A4-B98E-72EA3EF2D3B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481327" y="495557"/>
            <a:ext cx="9229346" cy="5866884"/>
          </a:xfrm>
          <a:prstGeom prst="rect">
            <a:avLst/>
          </a:prstGeom>
        </p:spPr>
      </p:pic>
    </p:spTree>
    <p:extLst>
      <p:ext uri="{BB962C8B-B14F-4D97-AF65-F5344CB8AC3E}">
        <p14:creationId xmlns:p14="http://schemas.microsoft.com/office/powerpoint/2010/main" val="2229215755"/>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AnalogousFromLightSeedLeftStep">
      <a:dk1>
        <a:srgbClr val="000000"/>
      </a:dk1>
      <a:lt1>
        <a:srgbClr val="FFFFFF"/>
      </a:lt1>
      <a:dk2>
        <a:srgbClr val="2B3A21"/>
      </a:dk2>
      <a:lt2>
        <a:srgbClr val="E2E4E8"/>
      </a:lt2>
      <a:accent1>
        <a:srgbClr val="AE9F80"/>
      </a:accent1>
      <a:accent2>
        <a:srgbClr val="BA8F7F"/>
      </a:accent2>
      <a:accent3>
        <a:srgbClr val="C4929A"/>
      </a:accent3>
      <a:accent4>
        <a:srgbClr val="BA7FA0"/>
      </a:accent4>
      <a:accent5>
        <a:srgbClr val="C28FC1"/>
      </a:accent5>
      <a:accent6>
        <a:srgbClr val="A37FBA"/>
      </a:accent6>
      <a:hlink>
        <a:srgbClr val="697FAE"/>
      </a:hlink>
      <a:folHlink>
        <a:srgbClr val="7F7F7F"/>
      </a:folHlink>
    </a:clrScheme>
    <a:fontScheme name="Slate">
      <a:majorFont>
        <a:latin typeface="Bodoni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oudy Old Style"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778</Words>
  <Application>Microsoft Office PowerPoint</Application>
  <PresentationFormat>Widescreen</PresentationFormat>
  <Paragraphs>14</Paragraphs>
  <Slides>14</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Arial</vt:lpstr>
      <vt:lpstr>Bodoni MT</vt:lpstr>
      <vt:lpstr>Calibri</vt:lpstr>
      <vt:lpstr>Calibri Light</vt:lpstr>
      <vt:lpstr>Goudy Old Style</vt:lpstr>
      <vt:lpstr>GT Walsheim</vt:lpstr>
      <vt:lpstr>GT Walsheim Bold</vt:lpstr>
      <vt:lpstr>Wingdings 2</vt:lpstr>
      <vt:lpstr>SlateVTI</vt:lpstr>
      <vt:lpstr>Office Theme</vt:lpstr>
      <vt:lpstr>PowerPoint Presentation</vt:lpstr>
      <vt:lpstr>Why not also try a yoga pose inspired by the object that you’ve just seen… </vt:lpstr>
      <vt:lpstr>PowerPoint Presentation</vt:lpstr>
      <vt:lpstr>Florence Nightingale We’ve just had a slow look at Florence Nightingale sat on a chair by the fire.   Move your arms up above your head as far up to the sky as possible.   Then bend your knees slowly and imagine that you are sitting on an invisible chair.   Keep pushing your bottom down and keep your arms as straight as possible.   You will feel your muscles in your legs after this one but keep going!</vt:lpstr>
      <vt:lpstr>PowerPoint Presentation</vt:lpstr>
      <vt:lpstr>  Sir Thomas Gascoigne The painting we just took a slow look at was of Sir Thomas Gascoigne and it was painted just after his ‘Grand Tour’ of Europe.   Grand Tours were when rich men went travelling (did you spot the globe?) and to do this many of them travelled by boat.   Let’s practice our own boat pose now. Sit down and hug your knees close to you keeping your back straight. Then start to lean back slowly and lift your feet up off the floor. If this feels nice, stretch out your arms straight so that they are next to your legs.   Don’t worry if you wobble a bit, looking at your toes can help with this! Hold the pose for as long as feels comfortable and then bring your feet back to the floor.  </vt:lpstr>
      <vt:lpstr>PowerPoint Presentation</vt:lpstr>
      <vt:lpstr>   Bowl Lie face down on your tummy with your legs apart.   Bend one knee back holding your ankle with the hand on the same side as your bent leg. Then bend the other leg and grab it with your other hand.   Take a deep breath and start to lift your head up and pull your legs up towards your bottom.   Imagine that you are the bowl that we’ve just taken a slow look at and that you are trying to hold some water in the bowl you’ve made with your back!  Keep breathing in and out and then slowly let go of your feet and go back to laying flat on your tummy.  </vt:lpstr>
      <vt:lpstr>PowerPoint Presentation</vt:lpstr>
      <vt:lpstr>Table Let’s be strong and stable like the table we’ve just taken a slow look at. Start with your knees on the mat under your hips and your arms straight underneath your shoulders.   Try to keep your back as straight as possible. Now imagine that something heavy has been placed on your table (your back) and allow your back to dip down towards the floor and feel it curve.   Then remove the heavy object and curve your back up towards the sky.  Breathe in as the heavy object goes onto your table and breathe out as it is removed.   </vt:lpstr>
      <vt:lpstr>PowerPoint Presentation</vt:lpstr>
      <vt:lpstr> Wardrobe Stand tall like the wardrobe we’ve just looked at.   Take a few minutes to plant your feet hip distance apart and breathe in and out, raising your hands up above you as you breathe in and then down by your side as you breathe out just like the wardrobe doors opening and closing.   Try breathing in for four counts, holding the breath for two and then breathing out for six counts.  </vt:lpstr>
      <vt:lpstr>PowerPoint Presentation</vt:lpstr>
      <vt:lpstr>  Camel  Remember the humps on the back of the camel that we’ve just taken a slow look at? It’s time to channel our inner camel hump.   Start sitting up on your knees with the tops of your feet resting on the floor. Then place your hands just above your bottom, almost like you’re putting them in your pockets.   Then start to lean your body back stretching and stretching until you can put your hands on your feet. This is a big stretch so take it as slowly as you need to and then hold the pose for a few breaths. In and out. In and out.   When you are ready, slowly make your way back up and onto your knees again.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Mindful Yoga</dc:title>
  <dc:creator>Eve Phethean</dc:creator>
  <cp:lastModifiedBy>Bartley, Izzy</cp:lastModifiedBy>
  <cp:revision>19</cp:revision>
  <dcterms:created xsi:type="dcterms:W3CDTF">2022-01-21T10:04:05Z</dcterms:created>
  <dcterms:modified xsi:type="dcterms:W3CDTF">2022-01-25T14:19:44Z</dcterms:modified>
</cp:coreProperties>
</file>