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0" r:id="rId5"/>
    <p:sldId id="257" r:id="rId6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53" d="100"/>
          <a:sy n="53" d="100"/>
        </p:scale>
        <p:origin x="221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6328A-7517-4AFE-90BB-EA885302C58C}" type="datetimeFigureOut">
              <a:rPr lang="en-GB" smtClean="0"/>
              <a:t>25/08/2020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408E1-F362-4566-9DC3-3644A9B06F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4461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6328A-7517-4AFE-90BB-EA885302C58C}" type="datetimeFigureOut">
              <a:rPr lang="en-GB" smtClean="0"/>
              <a:t>25/08/2020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408E1-F362-4566-9DC3-3644A9B06F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468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6328A-7517-4AFE-90BB-EA885302C58C}" type="datetimeFigureOut">
              <a:rPr lang="en-GB" smtClean="0"/>
              <a:t>25/08/2020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408E1-F362-4566-9DC3-3644A9B06F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448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6328A-7517-4AFE-90BB-EA885302C58C}" type="datetimeFigureOut">
              <a:rPr lang="en-GB" smtClean="0"/>
              <a:t>25/08/2020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408E1-F362-4566-9DC3-3644A9B06F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0279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6328A-7517-4AFE-90BB-EA885302C58C}" type="datetimeFigureOut">
              <a:rPr lang="en-GB" smtClean="0"/>
              <a:t>25/08/2020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408E1-F362-4566-9DC3-3644A9B06F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1778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6328A-7517-4AFE-90BB-EA885302C58C}" type="datetimeFigureOut">
              <a:rPr lang="en-GB" smtClean="0"/>
              <a:t>25/08/2020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408E1-F362-4566-9DC3-3644A9B06F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3060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6328A-7517-4AFE-90BB-EA885302C58C}" type="datetimeFigureOut">
              <a:rPr lang="en-GB" smtClean="0"/>
              <a:t>25/08/2020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408E1-F362-4566-9DC3-3644A9B06F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3728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6328A-7517-4AFE-90BB-EA885302C58C}" type="datetimeFigureOut">
              <a:rPr lang="en-GB" smtClean="0"/>
              <a:t>25/08/2020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408E1-F362-4566-9DC3-3644A9B06F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046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6328A-7517-4AFE-90BB-EA885302C58C}" type="datetimeFigureOut">
              <a:rPr lang="en-GB" smtClean="0"/>
              <a:t>25/08/2020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408E1-F362-4566-9DC3-3644A9B06F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3051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6328A-7517-4AFE-90BB-EA885302C58C}" type="datetimeFigureOut">
              <a:rPr lang="en-GB" smtClean="0"/>
              <a:t>25/08/2020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408E1-F362-4566-9DC3-3644A9B06F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1449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6328A-7517-4AFE-90BB-EA885302C58C}" type="datetimeFigureOut">
              <a:rPr lang="en-GB" smtClean="0"/>
              <a:t>25/08/2020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408E1-F362-4566-9DC3-3644A9B06F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5328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46328A-7517-4AFE-90BB-EA885302C58C}" type="datetimeFigureOut">
              <a:rPr lang="en-GB" smtClean="0"/>
              <a:t>25/08/2020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F408E1-F362-4566-9DC3-3644A9B06F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6664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1957" y="149290"/>
            <a:ext cx="5274085" cy="709126"/>
          </a:xfrm>
        </p:spPr>
        <p:txBody>
          <a:bodyPr>
            <a:normAutofit/>
          </a:bodyPr>
          <a:lstStyle/>
          <a:p>
            <a:r>
              <a:rPr lang="en-GB" sz="3600" dirty="0" smtClean="0"/>
              <a:t>Skills Colour Key</a:t>
            </a:r>
            <a:endParaRPr lang="en-GB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4695" y="1201517"/>
            <a:ext cx="4680629" cy="8461625"/>
          </a:xfrm>
        </p:spPr>
        <p:txBody>
          <a:bodyPr>
            <a:normAutofit lnSpcReduction="10000"/>
          </a:bodyPr>
          <a:lstStyle/>
          <a:p>
            <a:pPr algn="l"/>
            <a:r>
              <a:rPr lang="en-GB" dirty="0"/>
              <a:t>Customer service</a:t>
            </a:r>
          </a:p>
          <a:p>
            <a:pPr algn="l"/>
            <a:r>
              <a:rPr lang="en-GB" dirty="0"/>
              <a:t> </a:t>
            </a:r>
          </a:p>
          <a:p>
            <a:pPr algn="l"/>
            <a:r>
              <a:rPr lang="en-GB" dirty="0"/>
              <a:t>Friendly and approachable</a:t>
            </a:r>
          </a:p>
          <a:p>
            <a:pPr algn="l"/>
            <a:r>
              <a:rPr lang="en-GB" dirty="0"/>
              <a:t> </a:t>
            </a:r>
          </a:p>
          <a:p>
            <a:pPr algn="l"/>
            <a:r>
              <a:rPr lang="en-GB" dirty="0" smtClean="0"/>
              <a:t>Communication</a:t>
            </a:r>
            <a:endParaRPr lang="en-GB" dirty="0"/>
          </a:p>
          <a:p>
            <a:pPr algn="l"/>
            <a:r>
              <a:rPr lang="en-GB" dirty="0"/>
              <a:t> </a:t>
            </a:r>
          </a:p>
          <a:p>
            <a:pPr algn="l"/>
            <a:r>
              <a:rPr lang="en-GB" dirty="0"/>
              <a:t>Knowledgeable </a:t>
            </a:r>
          </a:p>
          <a:p>
            <a:pPr algn="l"/>
            <a:r>
              <a:rPr lang="en-GB" dirty="0"/>
              <a:t> </a:t>
            </a:r>
          </a:p>
          <a:p>
            <a:pPr algn="l"/>
            <a:r>
              <a:rPr lang="en-GB" dirty="0"/>
              <a:t>Computer </a:t>
            </a:r>
            <a:r>
              <a:rPr lang="en-GB" dirty="0" smtClean="0"/>
              <a:t>Skills</a:t>
            </a:r>
          </a:p>
          <a:p>
            <a:pPr algn="l"/>
            <a:endParaRPr lang="en-GB" dirty="0"/>
          </a:p>
          <a:p>
            <a:pPr algn="l"/>
            <a:r>
              <a:rPr lang="en-GB" dirty="0"/>
              <a:t>Practical</a:t>
            </a:r>
          </a:p>
          <a:p>
            <a:pPr algn="l"/>
            <a:r>
              <a:rPr lang="en-GB" dirty="0"/>
              <a:t> </a:t>
            </a:r>
          </a:p>
          <a:p>
            <a:pPr algn="l"/>
            <a:r>
              <a:rPr lang="en-GB" dirty="0"/>
              <a:t>Patient</a:t>
            </a:r>
          </a:p>
          <a:p>
            <a:pPr algn="l"/>
            <a:r>
              <a:rPr lang="en-GB" dirty="0"/>
              <a:t> </a:t>
            </a:r>
          </a:p>
          <a:p>
            <a:pPr algn="l"/>
            <a:r>
              <a:rPr lang="en-GB" dirty="0"/>
              <a:t>Good with children and young people </a:t>
            </a:r>
          </a:p>
          <a:p>
            <a:pPr algn="l"/>
            <a:r>
              <a:rPr lang="en-GB" dirty="0"/>
              <a:t> </a:t>
            </a:r>
          </a:p>
          <a:p>
            <a:pPr algn="l"/>
            <a:r>
              <a:rPr lang="en-GB" dirty="0"/>
              <a:t>Good team worker</a:t>
            </a:r>
          </a:p>
          <a:p>
            <a:pPr algn="l"/>
            <a:r>
              <a:rPr lang="en-GB" dirty="0"/>
              <a:t> </a:t>
            </a:r>
          </a:p>
          <a:p>
            <a:pPr algn="l"/>
            <a:r>
              <a:rPr lang="en-GB" dirty="0"/>
              <a:t>Good at working alone</a:t>
            </a:r>
          </a:p>
          <a:p>
            <a:pPr algn="l"/>
            <a:r>
              <a:rPr lang="en-GB" dirty="0"/>
              <a:t> </a:t>
            </a:r>
          </a:p>
          <a:p>
            <a:pPr algn="l"/>
            <a:r>
              <a:rPr lang="en-GB" dirty="0"/>
              <a:t>Creative</a:t>
            </a:r>
          </a:p>
          <a:p>
            <a:pPr algn="l"/>
            <a:r>
              <a:rPr lang="en-GB" dirty="0"/>
              <a:t> </a:t>
            </a:r>
          </a:p>
          <a:p>
            <a:pPr algn="l"/>
            <a:r>
              <a:rPr lang="en-GB" dirty="0"/>
              <a:t>Time Management</a:t>
            </a:r>
          </a:p>
          <a:p>
            <a:pPr algn="l"/>
            <a:r>
              <a:rPr lang="en-GB" dirty="0"/>
              <a:t> </a:t>
            </a:r>
          </a:p>
          <a:p>
            <a:pPr algn="l"/>
            <a:r>
              <a:rPr lang="en-GB" dirty="0"/>
              <a:t>Flexible</a:t>
            </a:r>
          </a:p>
          <a:p>
            <a:pPr algn="l"/>
            <a:endParaRPr lang="en-GB" dirty="0"/>
          </a:p>
        </p:txBody>
      </p:sp>
      <p:grpSp>
        <p:nvGrpSpPr>
          <p:cNvPr id="25" name="Group 24"/>
          <p:cNvGrpSpPr/>
          <p:nvPr/>
        </p:nvGrpSpPr>
        <p:grpSpPr>
          <a:xfrm>
            <a:off x="1085676" y="1217083"/>
            <a:ext cx="339019" cy="8042996"/>
            <a:chOff x="1085676" y="1217083"/>
            <a:chExt cx="339019" cy="8042996"/>
          </a:xfrm>
        </p:grpSpPr>
        <p:grpSp>
          <p:nvGrpSpPr>
            <p:cNvPr id="23" name="Group 22"/>
            <p:cNvGrpSpPr/>
            <p:nvPr/>
          </p:nvGrpSpPr>
          <p:grpSpPr>
            <a:xfrm>
              <a:off x="1085676" y="1800267"/>
              <a:ext cx="339019" cy="7459812"/>
              <a:chOff x="1166545" y="1158563"/>
              <a:chExt cx="339019" cy="7459812"/>
            </a:xfrm>
          </p:grpSpPr>
          <p:sp>
            <p:nvSpPr>
              <p:cNvPr id="11" name="Oval 10"/>
              <p:cNvSpPr/>
              <p:nvPr/>
            </p:nvSpPr>
            <p:spPr>
              <a:xfrm>
                <a:off x="1175657" y="1158563"/>
                <a:ext cx="317241" cy="317241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1166545" y="1757273"/>
                <a:ext cx="317241" cy="317241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1166546" y="2450845"/>
                <a:ext cx="317241" cy="317241"/>
              </a:xfrm>
              <a:prstGeom prst="ellipse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1166547" y="3107098"/>
                <a:ext cx="317241" cy="317241"/>
              </a:xfrm>
              <a:prstGeom prst="ellipse">
                <a:avLst/>
              </a:prstGeom>
              <a:solidFill>
                <a:srgbClr val="0070C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1166548" y="3771126"/>
                <a:ext cx="317241" cy="317241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1182099" y="4428934"/>
                <a:ext cx="317241" cy="317241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7" name="Oval 16"/>
              <p:cNvSpPr/>
              <p:nvPr/>
            </p:nvSpPr>
            <p:spPr>
              <a:xfrm>
                <a:off x="1182100" y="5026091"/>
                <a:ext cx="317241" cy="317241"/>
              </a:xfrm>
              <a:prstGeom prst="ellipse">
                <a:avLst/>
              </a:prstGeom>
              <a:solidFill>
                <a:schemeClr val="accent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1182101" y="5671458"/>
                <a:ext cx="317241" cy="317241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1188321" y="6316825"/>
                <a:ext cx="317241" cy="317241"/>
              </a:xfrm>
              <a:prstGeom prst="ellipse">
                <a:avLst/>
              </a:prstGeom>
              <a:solidFill>
                <a:srgbClr val="7030A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1188321" y="6962192"/>
                <a:ext cx="317241" cy="317241"/>
              </a:xfrm>
              <a:prstGeom prst="ellipse">
                <a:avLst/>
              </a:prstGeom>
              <a:solidFill>
                <a:schemeClr val="accent4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1188322" y="7607559"/>
                <a:ext cx="317241" cy="317241"/>
              </a:xfrm>
              <a:prstGeom prst="ellipse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1188323" y="8301134"/>
                <a:ext cx="317241" cy="317241"/>
              </a:xfrm>
              <a:prstGeom prst="ellipse">
                <a:avLst/>
              </a:prstGeom>
              <a:solidFill>
                <a:schemeClr val="accent6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24" name="Oval 23"/>
            <p:cNvSpPr/>
            <p:nvPr/>
          </p:nvSpPr>
          <p:spPr>
            <a:xfrm>
              <a:off x="1101230" y="1217083"/>
              <a:ext cx="317241" cy="317241"/>
            </a:xfrm>
            <a:prstGeom prst="ellipse">
              <a:avLst/>
            </a:prstGeom>
            <a:solidFill>
              <a:srgbClr val="FF99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26" name="Picture 2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307" y="120966"/>
            <a:ext cx="1257300" cy="628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8649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9439" y="354563"/>
            <a:ext cx="5985296" cy="9367935"/>
          </a:xfrm>
        </p:spPr>
        <p:txBody>
          <a:bodyPr>
            <a:normAutofit fontScale="47500" lnSpcReduction="20000"/>
          </a:bodyPr>
          <a:lstStyle/>
          <a:p>
            <a:r>
              <a:rPr lang="en-GB" sz="2500" dirty="0"/>
              <a:t>Customer service</a:t>
            </a:r>
          </a:p>
          <a:p>
            <a:pPr marL="0" indent="0">
              <a:buNone/>
            </a:pPr>
            <a:r>
              <a:rPr lang="en-GB" sz="2500" dirty="0"/>
              <a:t>Good at talking to people from the public and willing to help.</a:t>
            </a:r>
          </a:p>
          <a:p>
            <a:pPr marL="0" indent="0">
              <a:buNone/>
            </a:pPr>
            <a:endParaRPr lang="en-GB" sz="2500" dirty="0"/>
          </a:p>
          <a:p>
            <a:r>
              <a:rPr lang="en-GB" sz="2500" dirty="0"/>
              <a:t>Friendly and approachable</a:t>
            </a:r>
          </a:p>
          <a:p>
            <a:pPr marL="0" indent="0">
              <a:buNone/>
            </a:pPr>
            <a:r>
              <a:rPr lang="en-GB" sz="2500" dirty="0"/>
              <a:t>Easy to talk to, kind and considerate. </a:t>
            </a:r>
          </a:p>
          <a:p>
            <a:pPr marL="0" indent="0">
              <a:buNone/>
            </a:pPr>
            <a:r>
              <a:rPr lang="en-GB" sz="2500" dirty="0"/>
              <a:t> </a:t>
            </a:r>
          </a:p>
          <a:p>
            <a:r>
              <a:rPr lang="en-GB" sz="2500" dirty="0"/>
              <a:t>Communication Skills</a:t>
            </a:r>
          </a:p>
          <a:p>
            <a:pPr marL="0" indent="0">
              <a:buNone/>
            </a:pPr>
            <a:r>
              <a:rPr lang="en-GB" sz="2500" dirty="0"/>
              <a:t>Good at telling people about things either face to face or using a computer.</a:t>
            </a:r>
          </a:p>
          <a:p>
            <a:pPr marL="0" indent="0">
              <a:buNone/>
            </a:pPr>
            <a:r>
              <a:rPr lang="en-GB" sz="2500" dirty="0"/>
              <a:t> </a:t>
            </a:r>
          </a:p>
          <a:p>
            <a:r>
              <a:rPr lang="en-GB" sz="2500" dirty="0"/>
              <a:t>Knowledgeable </a:t>
            </a:r>
          </a:p>
          <a:p>
            <a:pPr marL="0" indent="0">
              <a:buNone/>
            </a:pPr>
            <a:r>
              <a:rPr lang="en-GB" sz="2500" dirty="0"/>
              <a:t>Know a lot about either a specific topic or a range of topics and is willing to learn more.</a:t>
            </a:r>
          </a:p>
          <a:p>
            <a:pPr marL="0" indent="0">
              <a:buNone/>
            </a:pPr>
            <a:r>
              <a:rPr lang="en-GB" sz="2500" dirty="0"/>
              <a:t> </a:t>
            </a:r>
          </a:p>
          <a:p>
            <a:r>
              <a:rPr lang="en-GB" sz="2500" dirty="0"/>
              <a:t>Computer Skills</a:t>
            </a:r>
          </a:p>
          <a:p>
            <a:pPr marL="0" indent="0">
              <a:buNone/>
            </a:pPr>
            <a:r>
              <a:rPr lang="en-GB" sz="2500" dirty="0"/>
              <a:t>Can use computers including; emails, PowerPoints, Social media, photo editing and more</a:t>
            </a:r>
          </a:p>
          <a:p>
            <a:pPr marL="0" indent="0">
              <a:buNone/>
            </a:pPr>
            <a:r>
              <a:rPr lang="en-GB" sz="2500" dirty="0"/>
              <a:t> </a:t>
            </a:r>
          </a:p>
          <a:p>
            <a:r>
              <a:rPr lang="en-GB" sz="2500" dirty="0"/>
              <a:t>Practical</a:t>
            </a:r>
          </a:p>
          <a:p>
            <a:pPr marL="0" indent="0">
              <a:buNone/>
            </a:pPr>
            <a:r>
              <a:rPr lang="en-GB" sz="2500" dirty="0"/>
              <a:t>Good at doing manual jobs (using your hands to make and fix things)</a:t>
            </a:r>
          </a:p>
          <a:p>
            <a:pPr marL="0" indent="0">
              <a:buNone/>
            </a:pPr>
            <a:r>
              <a:rPr lang="en-GB" sz="2500" dirty="0"/>
              <a:t> </a:t>
            </a:r>
          </a:p>
          <a:p>
            <a:r>
              <a:rPr lang="en-GB" sz="2500" dirty="0"/>
              <a:t>Patient</a:t>
            </a:r>
          </a:p>
          <a:p>
            <a:pPr marL="0" indent="0">
              <a:buNone/>
            </a:pPr>
            <a:r>
              <a:rPr lang="en-GB" sz="2500" dirty="0"/>
              <a:t>Will stay calm even when stressed.</a:t>
            </a:r>
          </a:p>
          <a:p>
            <a:pPr marL="0" indent="0">
              <a:buNone/>
            </a:pPr>
            <a:r>
              <a:rPr lang="en-GB" sz="2500" dirty="0"/>
              <a:t> </a:t>
            </a:r>
          </a:p>
          <a:p>
            <a:r>
              <a:rPr lang="en-GB" sz="2500" dirty="0"/>
              <a:t>Good with children and young people </a:t>
            </a:r>
          </a:p>
          <a:p>
            <a:pPr marL="0" indent="0">
              <a:buNone/>
            </a:pPr>
            <a:r>
              <a:rPr lang="en-GB" sz="2500" dirty="0"/>
              <a:t>Are happy engaging and exciting young people.</a:t>
            </a:r>
          </a:p>
          <a:p>
            <a:pPr marL="0" indent="0">
              <a:buNone/>
            </a:pPr>
            <a:r>
              <a:rPr lang="en-GB" sz="2500" dirty="0"/>
              <a:t> </a:t>
            </a:r>
          </a:p>
          <a:p>
            <a:r>
              <a:rPr lang="en-GB" sz="2500" dirty="0"/>
              <a:t>Good team worker</a:t>
            </a:r>
          </a:p>
          <a:p>
            <a:pPr marL="0" indent="0">
              <a:buNone/>
            </a:pPr>
            <a:r>
              <a:rPr lang="en-GB" sz="2500" dirty="0"/>
              <a:t>Works well with other people.</a:t>
            </a:r>
          </a:p>
          <a:p>
            <a:pPr marL="0" indent="0">
              <a:buNone/>
            </a:pPr>
            <a:r>
              <a:rPr lang="en-GB" sz="2500" dirty="0"/>
              <a:t> </a:t>
            </a:r>
          </a:p>
          <a:p>
            <a:r>
              <a:rPr lang="en-GB" sz="2500" dirty="0"/>
              <a:t>Independent worker</a:t>
            </a:r>
          </a:p>
          <a:p>
            <a:pPr marL="0" indent="0">
              <a:buNone/>
            </a:pPr>
            <a:r>
              <a:rPr lang="en-GB" sz="2500" dirty="0"/>
              <a:t>Works well without other people helping.</a:t>
            </a:r>
          </a:p>
          <a:p>
            <a:pPr marL="0" indent="0">
              <a:buNone/>
            </a:pPr>
            <a:r>
              <a:rPr lang="en-GB" sz="2500" dirty="0"/>
              <a:t> </a:t>
            </a:r>
          </a:p>
          <a:p>
            <a:r>
              <a:rPr lang="en-GB" sz="2500" dirty="0"/>
              <a:t>Creative</a:t>
            </a:r>
          </a:p>
          <a:p>
            <a:pPr marL="0" indent="0">
              <a:buNone/>
            </a:pPr>
            <a:r>
              <a:rPr lang="en-GB" sz="2500" dirty="0"/>
              <a:t>Can think of new ideas and different ways of doing work.</a:t>
            </a:r>
          </a:p>
          <a:p>
            <a:pPr marL="0" indent="0">
              <a:buNone/>
            </a:pPr>
            <a:r>
              <a:rPr lang="en-GB" sz="2500" dirty="0"/>
              <a:t> </a:t>
            </a:r>
          </a:p>
          <a:p>
            <a:r>
              <a:rPr lang="en-GB" sz="2500" dirty="0"/>
              <a:t>Time Management</a:t>
            </a:r>
          </a:p>
          <a:p>
            <a:pPr marL="0" indent="0">
              <a:buNone/>
            </a:pPr>
            <a:r>
              <a:rPr lang="en-GB" sz="2500" dirty="0"/>
              <a:t>Good at following deadlines.</a:t>
            </a:r>
          </a:p>
          <a:p>
            <a:pPr marL="0" indent="0">
              <a:buNone/>
            </a:pPr>
            <a:r>
              <a:rPr lang="en-GB" sz="2500" dirty="0"/>
              <a:t> </a:t>
            </a:r>
          </a:p>
          <a:p>
            <a:r>
              <a:rPr lang="en-GB" sz="2500" dirty="0"/>
              <a:t>Flexible</a:t>
            </a:r>
          </a:p>
          <a:p>
            <a:pPr marL="0" indent="0">
              <a:buNone/>
            </a:pPr>
            <a:r>
              <a:rPr lang="en-GB" sz="2500" dirty="0"/>
              <a:t>Is able to change the way they work quickly and with little stress. Is happy to do a job which is unpredictable. </a:t>
            </a:r>
          </a:p>
        </p:txBody>
      </p:sp>
      <p:sp>
        <p:nvSpPr>
          <p:cNvPr id="5" name="Oval 4"/>
          <p:cNvSpPr/>
          <p:nvPr/>
        </p:nvSpPr>
        <p:spPr>
          <a:xfrm>
            <a:off x="311307" y="1020293"/>
            <a:ext cx="317241" cy="31724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300416" y="1786735"/>
            <a:ext cx="317241" cy="317241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300417" y="2430172"/>
            <a:ext cx="317241" cy="317241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315974" y="3082565"/>
            <a:ext cx="317241" cy="317241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/>
          <p:cNvSpPr/>
          <p:nvPr/>
        </p:nvSpPr>
        <p:spPr>
          <a:xfrm>
            <a:off x="300417" y="3862031"/>
            <a:ext cx="317241" cy="31724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282129" y="4541552"/>
            <a:ext cx="317241" cy="31724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/>
          <p:cNvSpPr/>
          <p:nvPr/>
        </p:nvSpPr>
        <p:spPr>
          <a:xfrm>
            <a:off x="279398" y="5211856"/>
            <a:ext cx="317241" cy="317241"/>
          </a:xfrm>
          <a:prstGeom prst="ellipse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>
            <a:off x="263842" y="5875884"/>
            <a:ext cx="317241" cy="317241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/>
          <p:cNvSpPr/>
          <p:nvPr/>
        </p:nvSpPr>
        <p:spPr>
          <a:xfrm>
            <a:off x="282131" y="6545377"/>
            <a:ext cx="317241" cy="317241"/>
          </a:xfrm>
          <a:prstGeom prst="ellipse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/>
          <p:cNvSpPr/>
          <p:nvPr/>
        </p:nvSpPr>
        <p:spPr>
          <a:xfrm>
            <a:off x="265839" y="7229634"/>
            <a:ext cx="317241" cy="317241"/>
          </a:xfrm>
          <a:prstGeom prst="ellipse">
            <a:avLst/>
          </a:prstGeom>
          <a:solidFill>
            <a:schemeClr val="accent4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/>
          <p:cNvSpPr/>
          <p:nvPr/>
        </p:nvSpPr>
        <p:spPr>
          <a:xfrm>
            <a:off x="282131" y="7896782"/>
            <a:ext cx="317241" cy="317241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/>
          <p:cNvSpPr/>
          <p:nvPr/>
        </p:nvSpPr>
        <p:spPr>
          <a:xfrm>
            <a:off x="279398" y="8581039"/>
            <a:ext cx="317241" cy="317241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/>
          <p:cNvSpPr/>
          <p:nvPr/>
        </p:nvSpPr>
        <p:spPr>
          <a:xfrm>
            <a:off x="300415" y="436096"/>
            <a:ext cx="317241" cy="317241"/>
          </a:xfrm>
          <a:prstGeom prst="ellipse">
            <a:avLst/>
          </a:prstGeom>
          <a:solidFill>
            <a:srgbClr val="FF99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1209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71488" y="495300"/>
            <a:ext cx="5915025" cy="9144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000" dirty="0"/>
              <a:t>Curator: decides what objects to collect, what items go on display and what information goes into an </a:t>
            </a:r>
            <a:r>
              <a:rPr lang="en-GB" sz="2000" dirty="0" smtClean="0"/>
              <a:t>exhibition.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dirty="0"/>
              <a:t>Learning Officer: Writes and delivers workshops for schools and families.</a:t>
            </a:r>
          </a:p>
          <a:p>
            <a:pPr marL="0" indent="0">
              <a:buNone/>
            </a:pPr>
            <a:endParaRPr lang="en-GB" sz="2000" dirty="0" smtClean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dirty="0" smtClean="0"/>
              <a:t>Café </a:t>
            </a:r>
            <a:r>
              <a:rPr lang="en-GB" sz="2000" dirty="0"/>
              <a:t>worker: Makes and sells hot and cold drinks and sometimes food.</a:t>
            </a:r>
          </a:p>
          <a:p>
            <a:pPr marL="0" indent="0">
              <a:buNone/>
            </a:pPr>
            <a:endParaRPr lang="en-GB" sz="2000" dirty="0" smtClean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dirty="0" smtClean="0"/>
              <a:t>Front </a:t>
            </a:r>
            <a:r>
              <a:rPr lang="en-GB" sz="2000" dirty="0"/>
              <a:t>desk: Welcomes visitors, sells tickets for museum entry.</a:t>
            </a:r>
          </a:p>
          <a:p>
            <a:pPr marL="0" indent="0">
              <a:buNone/>
            </a:pPr>
            <a:endParaRPr lang="en-GB" sz="2000" dirty="0" smtClean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dirty="0" smtClean="0"/>
              <a:t>Conservator</a:t>
            </a:r>
            <a:r>
              <a:rPr lang="en-GB" sz="2000" dirty="0"/>
              <a:t>: maintains, cleans and repairs museum objects </a:t>
            </a:r>
          </a:p>
          <a:p>
            <a:pPr marL="0" indent="0">
              <a:buNone/>
            </a:pPr>
            <a:endParaRPr lang="en-GB" sz="2000" dirty="0" smtClean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dirty="0" smtClean="0"/>
              <a:t>Cleaner</a:t>
            </a:r>
            <a:r>
              <a:rPr lang="en-GB" sz="2000" dirty="0"/>
              <a:t>: Keeps the site clean and safe.  </a:t>
            </a:r>
          </a:p>
          <a:p>
            <a:pPr marL="0" indent="0">
              <a:buNone/>
            </a:pPr>
            <a:endParaRPr lang="en-GB" sz="2000" dirty="0" smtClean="0"/>
          </a:p>
          <a:p>
            <a:pPr marL="0" indent="0">
              <a:buNone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374246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488" y="628650"/>
            <a:ext cx="5915025" cy="862965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000" dirty="0"/>
              <a:t>Shop assistant: sells souvenirs from museum shop</a:t>
            </a:r>
            <a:r>
              <a:rPr lang="en-GB" sz="2000" dirty="0" smtClean="0"/>
              <a:t>.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dirty="0"/>
              <a:t>Marketing: Advertises and promotes the museum to the public</a:t>
            </a:r>
          </a:p>
          <a:p>
            <a:pPr marL="0" indent="0">
              <a:buNone/>
            </a:pPr>
            <a:endParaRPr lang="en-GB" sz="2000" dirty="0" smtClean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dirty="0" smtClean="0"/>
              <a:t>Community </a:t>
            </a:r>
            <a:r>
              <a:rPr lang="en-GB" sz="2000" dirty="0"/>
              <a:t>Officer: Engages a wide variety of local people in the museum through organised activities.</a:t>
            </a:r>
          </a:p>
          <a:p>
            <a:pPr marL="0" indent="0">
              <a:buNone/>
            </a:pPr>
            <a:endParaRPr lang="en-GB" sz="2000" dirty="0" smtClean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dirty="0" smtClean="0"/>
              <a:t>Guide</a:t>
            </a:r>
            <a:r>
              <a:rPr lang="en-GB" sz="2000" dirty="0"/>
              <a:t>: shows people around the museum and its collection. </a:t>
            </a:r>
          </a:p>
          <a:p>
            <a:pPr marL="0" indent="0">
              <a:buNone/>
            </a:pPr>
            <a:endParaRPr lang="en-GB" sz="2000" dirty="0" smtClean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dirty="0" smtClean="0"/>
              <a:t>Display </a:t>
            </a:r>
            <a:r>
              <a:rPr lang="en-GB" sz="2000" dirty="0"/>
              <a:t>technician: designs and builds cases and displays for museum objects.</a:t>
            </a:r>
          </a:p>
          <a:p>
            <a:pPr marL="0" indent="0">
              <a:buNone/>
            </a:pPr>
            <a:endParaRPr lang="en-GB" sz="2000" dirty="0" smtClean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dirty="0" smtClean="0"/>
              <a:t>Archivist</a:t>
            </a:r>
            <a:r>
              <a:rPr lang="en-GB" sz="2000" dirty="0"/>
              <a:t>: collects, organises and preserves paper based materials. Provides access to records. </a:t>
            </a:r>
          </a:p>
          <a:p>
            <a:pPr marL="0" indent="0">
              <a:buNone/>
            </a:pPr>
            <a:endParaRPr lang="en-GB" sz="2000" dirty="0" smtClean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dirty="0" smtClean="0"/>
              <a:t>Fundraising</a:t>
            </a:r>
            <a:r>
              <a:rPr lang="en-GB" sz="2000" dirty="0"/>
              <a:t>: Finds ways to generate money for the site either from individual people or large companies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1570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" name="Group 54"/>
          <p:cNvGrpSpPr/>
          <p:nvPr/>
        </p:nvGrpSpPr>
        <p:grpSpPr>
          <a:xfrm>
            <a:off x="1066069" y="484452"/>
            <a:ext cx="382716" cy="8775627"/>
            <a:chOff x="1067706" y="1217083"/>
            <a:chExt cx="350765" cy="8042996"/>
          </a:xfrm>
        </p:grpSpPr>
        <p:grpSp>
          <p:nvGrpSpPr>
            <p:cNvPr id="56" name="Group 55"/>
            <p:cNvGrpSpPr/>
            <p:nvPr/>
          </p:nvGrpSpPr>
          <p:grpSpPr>
            <a:xfrm>
              <a:off x="1067706" y="1800267"/>
              <a:ext cx="340228" cy="7459812"/>
              <a:chOff x="1148575" y="1158563"/>
              <a:chExt cx="340228" cy="7459812"/>
            </a:xfrm>
          </p:grpSpPr>
          <p:sp>
            <p:nvSpPr>
              <p:cNvPr id="58" name="Oval 57"/>
              <p:cNvSpPr/>
              <p:nvPr/>
            </p:nvSpPr>
            <p:spPr>
              <a:xfrm>
                <a:off x="1158896" y="1158563"/>
                <a:ext cx="317241" cy="317241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9" name="Oval 58"/>
              <p:cNvSpPr/>
              <p:nvPr/>
            </p:nvSpPr>
            <p:spPr>
              <a:xfrm>
                <a:off x="1166545" y="1757273"/>
                <a:ext cx="317241" cy="317241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0" name="Oval 59"/>
              <p:cNvSpPr/>
              <p:nvPr/>
            </p:nvSpPr>
            <p:spPr>
              <a:xfrm>
                <a:off x="1166546" y="2450845"/>
                <a:ext cx="317241" cy="317241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1" name="Oval 60"/>
              <p:cNvSpPr/>
              <p:nvPr/>
            </p:nvSpPr>
            <p:spPr>
              <a:xfrm>
                <a:off x="1166547" y="3107098"/>
                <a:ext cx="317241" cy="317241"/>
              </a:xfrm>
              <a:prstGeom prst="ellipse">
                <a:avLst/>
              </a:prstGeom>
              <a:solidFill>
                <a:srgbClr val="0070C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2" name="Oval 61"/>
              <p:cNvSpPr/>
              <p:nvPr/>
            </p:nvSpPr>
            <p:spPr>
              <a:xfrm>
                <a:off x="1149787" y="3771126"/>
                <a:ext cx="317241" cy="317241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3" name="Oval 62"/>
              <p:cNvSpPr/>
              <p:nvPr/>
            </p:nvSpPr>
            <p:spPr>
              <a:xfrm>
                <a:off x="1148575" y="4428934"/>
                <a:ext cx="317241" cy="31724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4" name="Oval 63"/>
              <p:cNvSpPr/>
              <p:nvPr/>
            </p:nvSpPr>
            <p:spPr>
              <a:xfrm>
                <a:off x="1148578" y="5026091"/>
                <a:ext cx="317241" cy="317241"/>
              </a:xfrm>
              <a:prstGeom prst="ellipse">
                <a:avLst/>
              </a:prstGeom>
              <a:solidFill>
                <a:schemeClr val="accent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5" name="Oval 64"/>
              <p:cNvSpPr/>
              <p:nvPr/>
            </p:nvSpPr>
            <p:spPr>
              <a:xfrm>
                <a:off x="1148579" y="5671458"/>
                <a:ext cx="317241" cy="317241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6" name="Oval 65"/>
              <p:cNvSpPr/>
              <p:nvPr/>
            </p:nvSpPr>
            <p:spPr>
              <a:xfrm>
                <a:off x="1171559" y="6316825"/>
                <a:ext cx="317241" cy="317241"/>
              </a:xfrm>
              <a:prstGeom prst="ellipse">
                <a:avLst/>
              </a:prstGeom>
              <a:solidFill>
                <a:srgbClr val="7030A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7" name="Oval 66"/>
              <p:cNvSpPr/>
              <p:nvPr/>
            </p:nvSpPr>
            <p:spPr>
              <a:xfrm>
                <a:off x="1171559" y="6962192"/>
                <a:ext cx="317241" cy="317241"/>
              </a:xfrm>
              <a:prstGeom prst="ellipse">
                <a:avLst/>
              </a:prstGeom>
              <a:solidFill>
                <a:schemeClr val="accent4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8" name="Oval 67"/>
              <p:cNvSpPr/>
              <p:nvPr/>
            </p:nvSpPr>
            <p:spPr>
              <a:xfrm>
                <a:off x="1171561" y="7607559"/>
                <a:ext cx="317241" cy="317241"/>
              </a:xfrm>
              <a:prstGeom prst="ellipse">
                <a:avLst/>
              </a:prstGeom>
              <a:solidFill>
                <a:srgbClr val="00B0F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9" name="Oval 68"/>
              <p:cNvSpPr/>
              <p:nvPr/>
            </p:nvSpPr>
            <p:spPr>
              <a:xfrm>
                <a:off x="1171562" y="8301134"/>
                <a:ext cx="317241" cy="317241"/>
              </a:xfrm>
              <a:prstGeom prst="ellipse">
                <a:avLst/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57" name="Oval 56"/>
            <p:cNvSpPr/>
            <p:nvPr/>
          </p:nvSpPr>
          <p:spPr>
            <a:xfrm>
              <a:off x="1101230" y="1217083"/>
              <a:ext cx="317241" cy="317241"/>
            </a:xfrm>
            <a:prstGeom prst="ellipse">
              <a:avLst/>
            </a:prstGeom>
            <a:solidFill>
              <a:srgbClr val="FF99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2133814" y="484452"/>
            <a:ext cx="369900" cy="8775627"/>
            <a:chOff x="1085676" y="1217083"/>
            <a:chExt cx="339019" cy="8042996"/>
          </a:xfrm>
        </p:grpSpPr>
        <p:grpSp>
          <p:nvGrpSpPr>
            <p:cNvPr id="72" name="Group 71"/>
            <p:cNvGrpSpPr/>
            <p:nvPr/>
          </p:nvGrpSpPr>
          <p:grpSpPr>
            <a:xfrm>
              <a:off x="1085676" y="1800267"/>
              <a:ext cx="339019" cy="7459812"/>
              <a:chOff x="1166545" y="1158563"/>
              <a:chExt cx="339019" cy="7459812"/>
            </a:xfrm>
          </p:grpSpPr>
          <p:sp>
            <p:nvSpPr>
              <p:cNvPr id="74" name="Oval 73"/>
              <p:cNvSpPr/>
              <p:nvPr/>
            </p:nvSpPr>
            <p:spPr>
              <a:xfrm>
                <a:off x="1175657" y="1158563"/>
                <a:ext cx="317241" cy="317241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5" name="Oval 74"/>
              <p:cNvSpPr/>
              <p:nvPr/>
            </p:nvSpPr>
            <p:spPr>
              <a:xfrm>
                <a:off x="1166545" y="1757273"/>
                <a:ext cx="317241" cy="317241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6" name="Oval 75"/>
              <p:cNvSpPr/>
              <p:nvPr/>
            </p:nvSpPr>
            <p:spPr>
              <a:xfrm>
                <a:off x="1166546" y="2450845"/>
                <a:ext cx="317241" cy="317241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7" name="Oval 76"/>
              <p:cNvSpPr/>
              <p:nvPr/>
            </p:nvSpPr>
            <p:spPr>
              <a:xfrm>
                <a:off x="1166547" y="3107098"/>
                <a:ext cx="317241" cy="317241"/>
              </a:xfrm>
              <a:prstGeom prst="ellipse">
                <a:avLst/>
              </a:prstGeom>
              <a:solidFill>
                <a:srgbClr val="0070C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8" name="Oval 77"/>
              <p:cNvSpPr/>
              <p:nvPr/>
            </p:nvSpPr>
            <p:spPr>
              <a:xfrm>
                <a:off x="1166548" y="3771126"/>
                <a:ext cx="317241" cy="317241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9" name="Oval 78"/>
              <p:cNvSpPr/>
              <p:nvPr/>
            </p:nvSpPr>
            <p:spPr>
              <a:xfrm>
                <a:off x="1182099" y="4428934"/>
                <a:ext cx="317241" cy="31724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0" name="Oval 79"/>
              <p:cNvSpPr/>
              <p:nvPr/>
            </p:nvSpPr>
            <p:spPr>
              <a:xfrm>
                <a:off x="1182100" y="5026091"/>
                <a:ext cx="317241" cy="317241"/>
              </a:xfrm>
              <a:prstGeom prst="ellipse">
                <a:avLst/>
              </a:prstGeom>
              <a:solidFill>
                <a:schemeClr val="accent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1" name="Oval 80"/>
              <p:cNvSpPr/>
              <p:nvPr/>
            </p:nvSpPr>
            <p:spPr>
              <a:xfrm>
                <a:off x="1182101" y="5671458"/>
                <a:ext cx="317241" cy="317241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2" name="Oval 81"/>
              <p:cNvSpPr/>
              <p:nvPr/>
            </p:nvSpPr>
            <p:spPr>
              <a:xfrm>
                <a:off x="1188321" y="6316825"/>
                <a:ext cx="317241" cy="317241"/>
              </a:xfrm>
              <a:prstGeom prst="ellipse">
                <a:avLst/>
              </a:prstGeom>
              <a:solidFill>
                <a:srgbClr val="7030A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3" name="Oval 82"/>
              <p:cNvSpPr/>
              <p:nvPr/>
            </p:nvSpPr>
            <p:spPr>
              <a:xfrm>
                <a:off x="1188321" y="6962192"/>
                <a:ext cx="317241" cy="317241"/>
              </a:xfrm>
              <a:prstGeom prst="ellipse">
                <a:avLst/>
              </a:prstGeom>
              <a:solidFill>
                <a:schemeClr val="accent4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4" name="Oval 83"/>
              <p:cNvSpPr/>
              <p:nvPr/>
            </p:nvSpPr>
            <p:spPr>
              <a:xfrm>
                <a:off x="1188322" y="7607559"/>
                <a:ext cx="317241" cy="317241"/>
              </a:xfrm>
              <a:prstGeom prst="ellipse">
                <a:avLst/>
              </a:prstGeom>
              <a:solidFill>
                <a:srgbClr val="00B0F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5" name="Oval 84"/>
              <p:cNvSpPr/>
              <p:nvPr/>
            </p:nvSpPr>
            <p:spPr>
              <a:xfrm>
                <a:off x="1188323" y="8301134"/>
                <a:ext cx="317241" cy="317241"/>
              </a:xfrm>
              <a:prstGeom prst="ellipse">
                <a:avLst/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73" name="Oval 72"/>
            <p:cNvSpPr/>
            <p:nvPr/>
          </p:nvSpPr>
          <p:spPr>
            <a:xfrm>
              <a:off x="1101230" y="1217083"/>
              <a:ext cx="317241" cy="317241"/>
            </a:xfrm>
            <a:prstGeom prst="ellipse">
              <a:avLst/>
            </a:prstGeom>
            <a:solidFill>
              <a:srgbClr val="FF99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86" name="Group 85"/>
          <p:cNvGrpSpPr/>
          <p:nvPr/>
        </p:nvGrpSpPr>
        <p:grpSpPr>
          <a:xfrm>
            <a:off x="3181952" y="484452"/>
            <a:ext cx="369900" cy="8775627"/>
            <a:chOff x="1085676" y="1217083"/>
            <a:chExt cx="339019" cy="8042996"/>
          </a:xfrm>
        </p:grpSpPr>
        <p:grpSp>
          <p:nvGrpSpPr>
            <p:cNvPr id="87" name="Group 86"/>
            <p:cNvGrpSpPr/>
            <p:nvPr/>
          </p:nvGrpSpPr>
          <p:grpSpPr>
            <a:xfrm>
              <a:off x="1085676" y="1800267"/>
              <a:ext cx="339019" cy="7459812"/>
              <a:chOff x="1166545" y="1158563"/>
              <a:chExt cx="339019" cy="7459812"/>
            </a:xfrm>
          </p:grpSpPr>
          <p:sp>
            <p:nvSpPr>
              <p:cNvPr id="89" name="Oval 88"/>
              <p:cNvSpPr/>
              <p:nvPr/>
            </p:nvSpPr>
            <p:spPr>
              <a:xfrm>
                <a:off x="1175657" y="1158563"/>
                <a:ext cx="317241" cy="317241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0" name="Oval 89"/>
              <p:cNvSpPr/>
              <p:nvPr/>
            </p:nvSpPr>
            <p:spPr>
              <a:xfrm>
                <a:off x="1166545" y="1757273"/>
                <a:ext cx="317241" cy="317241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1" name="Oval 90"/>
              <p:cNvSpPr/>
              <p:nvPr/>
            </p:nvSpPr>
            <p:spPr>
              <a:xfrm>
                <a:off x="1166546" y="2450845"/>
                <a:ext cx="317241" cy="317241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2" name="Oval 91"/>
              <p:cNvSpPr/>
              <p:nvPr/>
            </p:nvSpPr>
            <p:spPr>
              <a:xfrm>
                <a:off x="1166547" y="3107098"/>
                <a:ext cx="317241" cy="317241"/>
              </a:xfrm>
              <a:prstGeom prst="ellipse">
                <a:avLst/>
              </a:prstGeom>
              <a:solidFill>
                <a:srgbClr val="0070C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3" name="Oval 92"/>
              <p:cNvSpPr/>
              <p:nvPr/>
            </p:nvSpPr>
            <p:spPr>
              <a:xfrm>
                <a:off x="1166548" y="3771126"/>
                <a:ext cx="317241" cy="317241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4" name="Oval 93"/>
              <p:cNvSpPr/>
              <p:nvPr/>
            </p:nvSpPr>
            <p:spPr>
              <a:xfrm>
                <a:off x="1182099" y="4428934"/>
                <a:ext cx="317241" cy="31724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5" name="Oval 94"/>
              <p:cNvSpPr/>
              <p:nvPr/>
            </p:nvSpPr>
            <p:spPr>
              <a:xfrm>
                <a:off x="1182100" y="5026091"/>
                <a:ext cx="317241" cy="317241"/>
              </a:xfrm>
              <a:prstGeom prst="ellipse">
                <a:avLst/>
              </a:prstGeom>
              <a:solidFill>
                <a:schemeClr val="accent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6" name="Oval 95"/>
              <p:cNvSpPr/>
              <p:nvPr/>
            </p:nvSpPr>
            <p:spPr>
              <a:xfrm>
                <a:off x="1182101" y="5671458"/>
                <a:ext cx="317241" cy="317241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7" name="Oval 96"/>
              <p:cNvSpPr/>
              <p:nvPr/>
            </p:nvSpPr>
            <p:spPr>
              <a:xfrm>
                <a:off x="1188321" y="6316825"/>
                <a:ext cx="317241" cy="317241"/>
              </a:xfrm>
              <a:prstGeom prst="ellipse">
                <a:avLst/>
              </a:prstGeom>
              <a:solidFill>
                <a:srgbClr val="7030A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8" name="Oval 97"/>
              <p:cNvSpPr/>
              <p:nvPr/>
            </p:nvSpPr>
            <p:spPr>
              <a:xfrm>
                <a:off x="1188321" y="6962192"/>
                <a:ext cx="317241" cy="317241"/>
              </a:xfrm>
              <a:prstGeom prst="ellipse">
                <a:avLst/>
              </a:prstGeom>
              <a:solidFill>
                <a:schemeClr val="accent4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9" name="Oval 98"/>
              <p:cNvSpPr/>
              <p:nvPr/>
            </p:nvSpPr>
            <p:spPr>
              <a:xfrm>
                <a:off x="1188322" y="7607559"/>
                <a:ext cx="317241" cy="317241"/>
              </a:xfrm>
              <a:prstGeom prst="ellipse">
                <a:avLst/>
              </a:prstGeom>
              <a:solidFill>
                <a:srgbClr val="00B0F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0" name="Oval 99"/>
              <p:cNvSpPr/>
              <p:nvPr/>
            </p:nvSpPr>
            <p:spPr>
              <a:xfrm>
                <a:off x="1188323" y="8301134"/>
                <a:ext cx="317241" cy="317241"/>
              </a:xfrm>
              <a:prstGeom prst="ellipse">
                <a:avLst/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88" name="Oval 87"/>
            <p:cNvSpPr/>
            <p:nvPr/>
          </p:nvSpPr>
          <p:spPr>
            <a:xfrm>
              <a:off x="1101230" y="1217083"/>
              <a:ext cx="317241" cy="317241"/>
            </a:xfrm>
            <a:prstGeom prst="ellipse">
              <a:avLst/>
            </a:prstGeom>
            <a:solidFill>
              <a:srgbClr val="FF99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01" name="Group 100"/>
          <p:cNvGrpSpPr/>
          <p:nvPr/>
        </p:nvGrpSpPr>
        <p:grpSpPr>
          <a:xfrm>
            <a:off x="4230090" y="474280"/>
            <a:ext cx="369900" cy="8775627"/>
            <a:chOff x="1085676" y="1217083"/>
            <a:chExt cx="339019" cy="8042996"/>
          </a:xfrm>
        </p:grpSpPr>
        <p:grpSp>
          <p:nvGrpSpPr>
            <p:cNvPr id="102" name="Group 101"/>
            <p:cNvGrpSpPr/>
            <p:nvPr/>
          </p:nvGrpSpPr>
          <p:grpSpPr>
            <a:xfrm>
              <a:off x="1085676" y="1800267"/>
              <a:ext cx="339019" cy="7459812"/>
              <a:chOff x="1166545" y="1158563"/>
              <a:chExt cx="339019" cy="7459812"/>
            </a:xfrm>
          </p:grpSpPr>
          <p:sp>
            <p:nvSpPr>
              <p:cNvPr id="104" name="Oval 103"/>
              <p:cNvSpPr/>
              <p:nvPr/>
            </p:nvSpPr>
            <p:spPr>
              <a:xfrm>
                <a:off x="1175657" y="1158563"/>
                <a:ext cx="317241" cy="317241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5" name="Oval 104"/>
              <p:cNvSpPr/>
              <p:nvPr/>
            </p:nvSpPr>
            <p:spPr>
              <a:xfrm>
                <a:off x="1166545" y="1757273"/>
                <a:ext cx="317241" cy="317241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6" name="Oval 105"/>
              <p:cNvSpPr/>
              <p:nvPr/>
            </p:nvSpPr>
            <p:spPr>
              <a:xfrm>
                <a:off x="1166546" y="2450845"/>
                <a:ext cx="317241" cy="317241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7" name="Oval 106"/>
              <p:cNvSpPr/>
              <p:nvPr/>
            </p:nvSpPr>
            <p:spPr>
              <a:xfrm>
                <a:off x="1166547" y="3107098"/>
                <a:ext cx="317241" cy="317241"/>
              </a:xfrm>
              <a:prstGeom prst="ellipse">
                <a:avLst/>
              </a:prstGeom>
              <a:solidFill>
                <a:srgbClr val="0070C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8" name="Oval 107"/>
              <p:cNvSpPr/>
              <p:nvPr/>
            </p:nvSpPr>
            <p:spPr>
              <a:xfrm>
                <a:off x="1166548" y="3771126"/>
                <a:ext cx="317241" cy="317241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9" name="Oval 108"/>
              <p:cNvSpPr/>
              <p:nvPr/>
            </p:nvSpPr>
            <p:spPr>
              <a:xfrm>
                <a:off x="1182099" y="4428934"/>
                <a:ext cx="317241" cy="31724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10" name="Oval 109"/>
              <p:cNvSpPr/>
              <p:nvPr/>
            </p:nvSpPr>
            <p:spPr>
              <a:xfrm>
                <a:off x="1182100" y="5026091"/>
                <a:ext cx="317241" cy="317241"/>
              </a:xfrm>
              <a:prstGeom prst="ellipse">
                <a:avLst/>
              </a:prstGeom>
              <a:solidFill>
                <a:schemeClr val="accent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11" name="Oval 110"/>
              <p:cNvSpPr/>
              <p:nvPr/>
            </p:nvSpPr>
            <p:spPr>
              <a:xfrm>
                <a:off x="1182101" y="5671458"/>
                <a:ext cx="317241" cy="317241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12" name="Oval 111"/>
              <p:cNvSpPr/>
              <p:nvPr/>
            </p:nvSpPr>
            <p:spPr>
              <a:xfrm>
                <a:off x="1188321" y="6316825"/>
                <a:ext cx="317241" cy="317241"/>
              </a:xfrm>
              <a:prstGeom prst="ellipse">
                <a:avLst/>
              </a:prstGeom>
              <a:solidFill>
                <a:srgbClr val="7030A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13" name="Oval 112"/>
              <p:cNvSpPr/>
              <p:nvPr/>
            </p:nvSpPr>
            <p:spPr>
              <a:xfrm>
                <a:off x="1188321" y="6962192"/>
                <a:ext cx="317241" cy="317241"/>
              </a:xfrm>
              <a:prstGeom prst="ellipse">
                <a:avLst/>
              </a:prstGeom>
              <a:solidFill>
                <a:schemeClr val="accent4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14" name="Oval 113"/>
              <p:cNvSpPr/>
              <p:nvPr/>
            </p:nvSpPr>
            <p:spPr>
              <a:xfrm>
                <a:off x="1188322" y="7607559"/>
                <a:ext cx="317241" cy="317241"/>
              </a:xfrm>
              <a:prstGeom prst="ellipse">
                <a:avLst/>
              </a:prstGeom>
              <a:solidFill>
                <a:srgbClr val="00B0F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15" name="Oval 114"/>
              <p:cNvSpPr/>
              <p:nvPr/>
            </p:nvSpPr>
            <p:spPr>
              <a:xfrm>
                <a:off x="1188323" y="8301134"/>
                <a:ext cx="317241" cy="317241"/>
              </a:xfrm>
              <a:prstGeom prst="ellipse">
                <a:avLst/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103" name="Oval 102"/>
            <p:cNvSpPr/>
            <p:nvPr/>
          </p:nvSpPr>
          <p:spPr>
            <a:xfrm>
              <a:off x="1101230" y="1217083"/>
              <a:ext cx="317241" cy="317241"/>
            </a:xfrm>
            <a:prstGeom prst="ellipse">
              <a:avLst/>
            </a:prstGeom>
            <a:solidFill>
              <a:srgbClr val="FF99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16" name="Group 115"/>
          <p:cNvGrpSpPr/>
          <p:nvPr/>
        </p:nvGrpSpPr>
        <p:grpSpPr>
          <a:xfrm>
            <a:off x="5278228" y="464108"/>
            <a:ext cx="369900" cy="8775627"/>
            <a:chOff x="1085676" y="1217083"/>
            <a:chExt cx="339019" cy="8042996"/>
          </a:xfrm>
        </p:grpSpPr>
        <p:grpSp>
          <p:nvGrpSpPr>
            <p:cNvPr id="117" name="Group 116"/>
            <p:cNvGrpSpPr/>
            <p:nvPr/>
          </p:nvGrpSpPr>
          <p:grpSpPr>
            <a:xfrm>
              <a:off x="1085676" y="1800267"/>
              <a:ext cx="339019" cy="7459812"/>
              <a:chOff x="1166545" y="1158563"/>
              <a:chExt cx="339019" cy="7459812"/>
            </a:xfrm>
          </p:grpSpPr>
          <p:sp>
            <p:nvSpPr>
              <p:cNvPr id="119" name="Oval 118"/>
              <p:cNvSpPr/>
              <p:nvPr/>
            </p:nvSpPr>
            <p:spPr>
              <a:xfrm>
                <a:off x="1175657" y="1158563"/>
                <a:ext cx="317241" cy="317241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20" name="Oval 119"/>
              <p:cNvSpPr/>
              <p:nvPr/>
            </p:nvSpPr>
            <p:spPr>
              <a:xfrm>
                <a:off x="1166545" y="1757273"/>
                <a:ext cx="317241" cy="317241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21" name="Oval 120"/>
              <p:cNvSpPr/>
              <p:nvPr/>
            </p:nvSpPr>
            <p:spPr>
              <a:xfrm>
                <a:off x="1166546" y="2450845"/>
                <a:ext cx="317241" cy="317241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22" name="Oval 121"/>
              <p:cNvSpPr/>
              <p:nvPr/>
            </p:nvSpPr>
            <p:spPr>
              <a:xfrm>
                <a:off x="1166547" y="3107098"/>
                <a:ext cx="317241" cy="317241"/>
              </a:xfrm>
              <a:prstGeom prst="ellipse">
                <a:avLst/>
              </a:prstGeom>
              <a:solidFill>
                <a:srgbClr val="0070C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23" name="Oval 122"/>
              <p:cNvSpPr/>
              <p:nvPr/>
            </p:nvSpPr>
            <p:spPr>
              <a:xfrm>
                <a:off x="1166548" y="3771126"/>
                <a:ext cx="317241" cy="317241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24" name="Oval 123"/>
              <p:cNvSpPr/>
              <p:nvPr/>
            </p:nvSpPr>
            <p:spPr>
              <a:xfrm>
                <a:off x="1182099" y="4428934"/>
                <a:ext cx="317241" cy="31724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25" name="Oval 124"/>
              <p:cNvSpPr/>
              <p:nvPr/>
            </p:nvSpPr>
            <p:spPr>
              <a:xfrm>
                <a:off x="1182100" y="5026091"/>
                <a:ext cx="317241" cy="317241"/>
              </a:xfrm>
              <a:prstGeom prst="ellipse">
                <a:avLst/>
              </a:prstGeom>
              <a:solidFill>
                <a:schemeClr val="accent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26" name="Oval 125"/>
              <p:cNvSpPr/>
              <p:nvPr/>
            </p:nvSpPr>
            <p:spPr>
              <a:xfrm>
                <a:off x="1182101" y="5671458"/>
                <a:ext cx="317241" cy="317241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27" name="Oval 126"/>
              <p:cNvSpPr/>
              <p:nvPr/>
            </p:nvSpPr>
            <p:spPr>
              <a:xfrm>
                <a:off x="1188321" y="6316825"/>
                <a:ext cx="317241" cy="317241"/>
              </a:xfrm>
              <a:prstGeom prst="ellipse">
                <a:avLst/>
              </a:prstGeom>
              <a:solidFill>
                <a:srgbClr val="7030A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28" name="Oval 127"/>
              <p:cNvSpPr/>
              <p:nvPr/>
            </p:nvSpPr>
            <p:spPr>
              <a:xfrm>
                <a:off x="1188321" y="6962192"/>
                <a:ext cx="317241" cy="317241"/>
              </a:xfrm>
              <a:prstGeom prst="ellipse">
                <a:avLst/>
              </a:prstGeom>
              <a:solidFill>
                <a:schemeClr val="accent4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29" name="Oval 128"/>
              <p:cNvSpPr/>
              <p:nvPr/>
            </p:nvSpPr>
            <p:spPr>
              <a:xfrm>
                <a:off x="1188322" y="7607559"/>
                <a:ext cx="317241" cy="317241"/>
              </a:xfrm>
              <a:prstGeom prst="ellipse">
                <a:avLst/>
              </a:prstGeom>
              <a:solidFill>
                <a:srgbClr val="00B0F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30" name="Oval 129"/>
              <p:cNvSpPr/>
              <p:nvPr/>
            </p:nvSpPr>
            <p:spPr>
              <a:xfrm>
                <a:off x="1188323" y="8301134"/>
                <a:ext cx="317241" cy="317241"/>
              </a:xfrm>
              <a:prstGeom prst="ellipse">
                <a:avLst/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118" name="Oval 117"/>
            <p:cNvSpPr/>
            <p:nvPr/>
          </p:nvSpPr>
          <p:spPr>
            <a:xfrm>
              <a:off x="1101230" y="1217083"/>
              <a:ext cx="317241" cy="317241"/>
            </a:xfrm>
            <a:prstGeom prst="ellipse">
              <a:avLst/>
            </a:prstGeom>
            <a:solidFill>
              <a:srgbClr val="FF99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3563127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66</TotalTime>
  <Words>202</Words>
  <Application>Microsoft Office PowerPoint</Application>
  <PresentationFormat>A4 Paper (210x297 mm)</PresentationFormat>
  <Paragraphs>99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Skills Colour Key</vt:lpstr>
      <vt:lpstr>PowerPoint Presentation</vt:lpstr>
      <vt:lpstr>PowerPoint Presentation</vt:lpstr>
      <vt:lpstr>PowerPoint Presentation</vt:lpstr>
      <vt:lpstr>PowerPoint Presentation</vt:lpstr>
    </vt:vector>
  </TitlesOfParts>
  <Company>Leeds City Council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Skills Colour Key</dc:title>
  <dc:creator>Newbould, Carl</dc:creator>
  <cp:lastModifiedBy>Bartley, Izzy</cp:lastModifiedBy>
  <cp:revision>8</cp:revision>
  <dcterms:created xsi:type="dcterms:W3CDTF">2020-07-31T09:22:57Z</dcterms:created>
  <dcterms:modified xsi:type="dcterms:W3CDTF">2020-08-25T10:28:54Z</dcterms:modified>
</cp:coreProperties>
</file>