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7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77C45-C164-4567-BCBF-7CC9BC0297D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F1D8A-CBF5-43AB-AD39-D8B9254BF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1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pPr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Theme: partnership working</a:t>
            </a:r>
          </a:p>
          <a:p>
            <a:pPr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Study: LSE Library using partnerships to build schools and public engagement programme</a:t>
            </a:r>
          </a:p>
          <a:p>
            <a:pPr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</a:t>
            </a:r>
          </a:p>
          <a:p>
            <a:pPr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the invitation and opportunity to share our recent work with you </a:t>
            </a:r>
          </a:p>
          <a:p>
            <a:pPr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Maria Bell </a:t>
            </a:r>
          </a:p>
          <a:p>
            <a:pPr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Engagement team at LSE Library </a:t>
            </a:r>
          </a:p>
          <a:p>
            <a:pPr fontAlgn="base"/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– libraries and learning – information / digital literacy – now includes school and public engagement.  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3D445-E15A-4F9C-8352-58EE0346BD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61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EF8D-E2D0-4846-BFDF-CA0C842EEB5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327-C4EF-4618-B2F8-DA5F8D844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9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EF8D-E2D0-4846-BFDF-CA0C842EEB5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327-C4EF-4618-B2F8-DA5F8D844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69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EF8D-E2D0-4846-BFDF-CA0C842EEB5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327-C4EF-4618-B2F8-DA5F8D844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36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F98B485-A173-3843-8344-618C8DCC5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 userDrawn="1"/>
        </p:nvSpPr>
        <p:spPr>
          <a:xfrm>
            <a:off x="8782337" y="6378958"/>
            <a:ext cx="82800" cy="8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Arial Regular"/>
            </a:endParaRP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F19DBA38-E754-E143-B67E-C3EC5028F8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2" y="6195420"/>
            <a:ext cx="4210337" cy="440057"/>
          </a:xfrm>
        </p:spPr>
        <p:txBody>
          <a:bodyPr anchor="ctr">
            <a:normAutofit/>
          </a:bodyPr>
          <a:lstStyle>
            <a:lvl1pPr algn="r">
              <a:defRPr lang="en-GB" sz="1200" b="0" i="0" kern="1200" baseline="0" dirty="0">
                <a:solidFill>
                  <a:schemeClr val="bg1"/>
                </a:solidFill>
                <a:effectLst/>
                <a:latin typeface="Arial Regular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1013" b="0" i="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Department/Institute/Centre name </a:t>
            </a:r>
            <a:endParaRPr lang="en-GB" sz="1013" b="0" i="0" kern="1200" baseline="0" dirty="0">
              <a:solidFill>
                <a:schemeClr val="bg1"/>
              </a:solidFill>
              <a:effectLst/>
              <a:latin typeface="Roboto Regular" pitchFamily="2" charset="0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79B6C97-B63B-BA46-83EA-9813053324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0538" y="1304925"/>
            <a:ext cx="7222712" cy="1214157"/>
          </a:xfrm>
          <a:prstGeom prst="rect">
            <a:avLst/>
          </a:prstGeom>
        </p:spPr>
        <p:txBody>
          <a:bodyPr lIns="90000" tIns="0" rIns="0" bIns="0" anchor="b" anchorCtr="0"/>
          <a:lstStyle>
            <a:lvl1pPr algn="l">
              <a:defRPr sz="2475" b="1" i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presentation 33pt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338230F0-43CD-B84F-936C-5BE8F6F8D5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0538" y="2715082"/>
            <a:ext cx="7222712" cy="468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 i="0" cap="all" baseline="0">
                <a:solidFill>
                  <a:schemeClr val="bg1"/>
                </a:solidFill>
                <a:latin typeface="Arial Regular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 20pt</a:t>
            </a:r>
            <a:endParaRPr lang="en-GB" dirty="0">
              <a:effectLst/>
              <a:latin typeface="Roboto" pitchFamily="2" charset="0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272AAC2-A67F-AD47-918B-9B7A795586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538" y="3594321"/>
            <a:ext cx="7222712" cy="20923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50" rtl="0" eaLnBrk="1" fontAlgn="auto" latinLnBrk="0" hangingPunct="1">
              <a:lnSpc>
                <a:spcPts val="1350"/>
              </a:lnSpc>
              <a:spcBef>
                <a:spcPts val="338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900"/>
            </a:lvl2pPr>
          </a:lstStyle>
          <a:p>
            <a:pPr marL="0" marR="0" lvl="0" indent="0" algn="l" defTabSz="514350" rtl="0" eaLnBrk="1" fontAlgn="auto" latinLnBrk="0" hangingPunct="1">
              <a:lnSpc>
                <a:spcPts val="1350"/>
              </a:lnSpc>
              <a:spcBef>
                <a:spcPts val="338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r>
              <a:rPr lang="en-GB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Speakers: [Title </a:t>
            </a:r>
            <a:r>
              <a:rPr lang="en-GB" sz="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Forname</a:t>
            </a:r>
            <a:r>
              <a:rPr lang="en-GB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Surname], [Department], [LSE] or [Institution]</a:t>
            </a:r>
          </a:p>
          <a:p>
            <a:pPr marL="0" marR="0" lvl="0" indent="0" algn="l" defTabSz="514350" rtl="0" eaLnBrk="1" fontAlgn="auto" latinLnBrk="0" hangingPunct="1">
              <a:lnSpc>
                <a:spcPts val="1350"/>
              </a:lnSpc>
              <a:spcBef>
                <a:spcPts val="338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n-GB" sz="9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ts val="1350"/>
              </a:lnSpc>
              <a:spcBef>
                <a:spcPts val="338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r>
              <a:rPr lang="en-GB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Chair:        [Title </a:t>
            </a:r>
            <a:r>
              <a:rPr lang="en-GB" sz="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Forname</a:t>
            </a:r>
            <a:r>
              <a:rPr lang="en-GB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Surname], [Department], [LSE] or [Institution]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8D8D904-906E-7C48-9062-C78CF164E7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08" y="5879984"/>
            <a:ext cx="2877906" cy="217796"/>
          </a:xfrm>
        </p:spPr>
        <p:txBody>
          <a:bodyPr lIns="0" tIns="0" rIns="0" bIns="0">
            <a:normAutofit/>
          </a:bodyPr>
          <a:lstStyle>
            <a:lvl1pPr>
              <a:defRPr sz="844" b="1" i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lse.ac.uk</a:t>
            </a:r>
            <a:r>
              <a:rPr lang="en-US" dirty="0"/>
              <a:t>/department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816E3F4-D2AC-D149-A458-CACCDF38F9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7239" y="6131125"/>
            <a:ext cx="2348557" cy="243170"/>
          </a:xfrm>
        </p:spPr>
        <p:txBody>
          <a:bodyPr lIns="0" tIns="0" rIns="0" bIns="0">
            <a:normAutofit/>
          </a:bodyPr>
          <a:lstStyle>
            <a:lvl1pPr>
              <a:defRPr sz="619" b="0" i="0">
                <a:solidFill>
                  <a:schemeClr val="bg1"/>
                </a:solidFill>
                <a:latin typeface="Arial Regular"/>
                <a:ea typeface="Roboto" pitchFamily="2" charset="0"/>
              </a:defRPr>
            </a:lvl1pPr>
          </a:lstStyle>
          <a:p>
            <a:pPr lvl="0"/>
            <a:r>
              <a:rPr lang="en-US" dirty="0"/>
              <a:t>@LSE/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73F84F-8E4E-214D-A077-007C9735E7E7}"/>
              </a:ext>
            </a:extLst>
          </p:cNvPr>
          <p:cNvGrpSpPr/>
          <p:nvPr userDrawn="1"/>
        </p:nvGrpSpPr>
        <p:grpSpPr>
          <a:xfrm>
            <a:off x="300040" y="6356931"/>
            <a:ext cx="681037" cy="114823"/>
            <a:chOff x="300038" y="6426199"/>
            <a:chExt cx="869394" cy="14658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8C4B557-427E-D342-A9A9-EF32B814B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38" y="6426199"/>
              <a:ext cx="198728" cy="14643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71DF9E5-0966-4846-9223-BB56C16A8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404" y="6426199"/>
              <a:ext cx="211802" cy="14643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F7F6EE0-80E1-FE48-B989-4A0C155531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226" y="6426199"/>
              <a:ext cx="222262" cy="14643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79B8234-9079-2544-8BBE-FD31F3B00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637" y="6426348"/>
              <a:ext cx="245795" cy="146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061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3FB71B-88BE-1740-8F93-EF00E6505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2" y="296867"/>
            <a:ext cx="4209455" cy="6111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1800"/>
              </a:lnSpc>
              <a:defRPr sz="1350" b="1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 userDrawn="1"/>
        </p:nvSpPr>
        <p:spPr>
          <a:xfrm>
            <a:off x="8782339" y="6378958"/>
            <a:ext cx="83057" cy="828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solidFill>
                <a:srgbClr val="F43131"/>
              </a:solidFill>
              <a:latin typeface="Arial Regular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6A717F1-9D6B-3C4F-9DD5-B4FCDD581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7238" y="6131125"/>
            <a:ext cx="2348556" cy="243170"/>
          </a:xfrm>
        </p:spPr>
        <p:txBody>
          <a:bodyPr lIns="0" tIns="0" rIns="0" bIns="0">
            <a:normAutofit/>
          </a:bodyPr>
          <a:lstStyle>
            <a:lvl1pPr>
              <a:defRPr sz="619" b="0" i="0">
                <a:solidFill>
                  <a:srgbClr val="E011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@LSE/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348209D-D5CE-2843-B675-2887DFD797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2" y="6195420"/>
            <a:ext cx="4209455" cy="439737"/>
          </a:xfrm>
        </p:spPr>
        <p:txBody>
          <a:bodyPr anchor="ctr">
            <a:normAutofit/>
          </a:bodyPr>
          <a:lstStyle>
            <a:lvl1pPr algn="r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Department/Institute/Centre name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53E4C59-1A50-AF49-AAA6-B494CC698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3581" y="1469571"/>
            <a:ext cx="7758756" cy="4678680"/>
          </a:xfrm>
          <a:prstGeom prst="rect">
            <a:avLst/>
          </a:prstGeom>
        </p:spPr>
        <p:txBody>
          <a:bodyPr/>
          <a:lstStyle>
            <a:lvl1pPr algn="l">
              <a:lnSpc>
                <a:spcPts val="1838"/>
              </a:lnSpc>
              <a:defRPr sz="1500" b="1" i="0" baseline="0">
                <a:solidFill>
                  <a:srgbClr val="E011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3585" indent="-135000" algn="l">
              <a:lnSpc>
                <a:spcPts val="1838"/>
              </a:lnSpc>
              <a:buClr>
                <a:srgbClr val="E0112B"/>
              </a:buClr>
              <a:buFont typeface="Wingdings" pitchFamily="2" charset="2"/>
              <a:buChar char="§"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478" indent="135000" algn="l">
              <a:lnSpc>
                <a:spcPts val="1838"/>
              </a:lnSpc>
              <a:buClr>
                <a:srgbClr val="E0112B"/>
              </a:buClr>
              <a:buFont typeface="Wingdings" pitchFamily="2" charset="2"/>
              <a:buChar char="§"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04503" indent="-135000" algn="l">
              <a:lnSpc>
                <a:spcPts val="1838"/>
              </a:lnSpc>
              <a:buClr>
                <a:schemeClr val="tx1"/>
              </a:buClr>
              <a:buFont typeface="Wingdings" pitchFamily="2" charset="2"/>
              <a:buChar char="§"/>
              <a:defRPr sz="13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04502" indent="0" algn="l">
              <a:lnSpc>
                <a:spcPts val="1838"/>
              </a:lnSpc>
              <a:buNone/>
              <a:defRPr sz="13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– Fifth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78DC4E-A482-2443-BBF0-8A5C274F4404}"/>
              </a:ext>
            </a:extLst>
          </p:cNvPr>
          <p:cNvGrpSpPr/>
          <p:nvPr userDrawn="1"/>
        </p:nvGrpSpPr>
        <p:grpSpPr>
          <a:xfrm>
            <a:off x="300008" y="6356173"/>
            <a:ext cx="681069" cy="119835"/>
            <a:chOff x="300038" y="6422517"/>
            <a:chExt cx="872569" cy="15353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7D9786C-26F3-6B49-B561-AF7C60DA32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38" y="6422517"/>
              <a:ext cx="209241" cy="15022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64B8E30-D072-6B43-B098-2385EDDD4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406" y="6425613"/>
              <a:ext cx="228019" cy="1502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27E3F0B-3619-2E42-B352-238A547F7F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927" y="6425824"/>
              <a:ext cx="228019" cy="15022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1B6031F-6F80-1642-8050-F7AA7F882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445" y="6424466"/>
              <a:ext cx="252162" cy="150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74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EF8D-E2D0-4846-BFDF-CA0C842EEB5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327-C4EF-4618-B2F8-DA5F8D844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1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EF8D-E2D0-4846-BFDF-CA0C842EEB5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327-C4EF-4618-B2F8-DA5F8D844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65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EF8D-E2D0-4846-BFDF-CA0C842EEB5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327-C4EF-4618-B2F8-DA5F8D844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79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EF8D-E2D0-4846-BFDF-CA0C842EEB5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327-C4EF-4618-B2F8-DA5F8D844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3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EF8D-E2D0-4846-BFDF-CA0C842EEB5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327-C4EF-4618-B2F8-DA5F8D844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84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EF8D-E2D0-4846-BFDF-CA0C842EEB5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327-C4EF-4618-B2F8-DA5F8D844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5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EF8D-E2D0-4846-BFDF-CA0C842EEB5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327-C4EF-4618-B2F8-DA5F8D844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00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EF8D-E2D0-4846-BFDF-CA0C842EEB5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5327-C4EF-4618-B2F8-DA5F8D844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0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EF8D-E2D0-4846-BFDF-CA0C842EEB5B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5327-C4EF-4618-B2F8-DA5F8D844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6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C26E8-9EEF-784C-A05E-C1812266C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Library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902DE-E764-EA46-95C0-51F4F06C5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103" y="1299263"/>
            <a:ext cx="5575334" cy="1886849"/>
          </a:xfrm>
        </p:spPr>
        <p:txBody>
          <a:bodyPr>
            <a:noAutofit/>
          </a:bodyPr>
          <a:lstStyle/>
          <a:p>
            <a:br>
              <a:rPr lang="en-GB" dirty="0"/>
            </a:br>
            <a:r>
              <a:rPr lang="en-GB" dirty="0"/>
              <a:t>Streets of London 1870-1900</a:t>
            </a:r>
            <a:br>
              <a:rPr lang="en-GB" dirty="0"/>
            </a:br>
            <a:br>
              <a:rPr lang="en-GB" dirty="0"/>
            </a:br>
            <a:endParaRPr lang="en-US" sz="3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1C742-0F98-C445-A55E-EC4AB5702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878" y="2795280"/>
            <a:ext cx="5408258" cy="551729"/>
          </a:xfrm>
        </p:spPr>
        <p:txBody>
          <a:bodyPr>
            <a:normAutofit/>
          </a:bodyPr>
          <a:lstStyle/>
          <a:p>
            <a:r>
              <a:rPr lang="en-GB" b="1" dirty="0"/>
              <a:t>Mapping life in Victorian Covent Garden</a:t>
            </a:r>
            <a:endParaRPr lang="en-GB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35568-A531-EF45-A5B1-0D62D9FA27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8878" y="3429000"/>
            <a:ext cx="5408258" cy="241763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800" dirty="0"/>
              <a:t>A Resource using the Charles Booth London Poverty Maps and Photographs from Street Life in London (1870)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Images and archive material used belong to LSE Library, unless otherwise stated. This is an open access resource under the terms of the Creative Commons Attribution-</a:t>
            </a:r>
            <a:r>
              <a:rPr lang="en-US" sz="1400" dirty="0" err="1"/>
              <a:t>NonCommercial</a:t>
            </a:r>
            <a:r>
              <a:rPr lang="en-US" sz="1400" dirty="0"/>
              <a:t>-</a:t>
            </a:r>
            <a:r>
              <a:rPr lang="en-US" sz="1400" dirty="0" err="1"/>
              <a:t>ShareAlike</a:t>
            </a:r>
            <a:r>
              <a:rPr lang="en-US" sz="1400" dirty="0"/>
              <a:t> 4.0 International (CC BY-NC-SA 4.0) License, which permits use, distribution and reproduction in any non-commercial medium, provided the original work is properly cited.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0E9A24-4ECC-D944-922F-23552E29B2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1050" dirty="0"/>
              <a:t>lse.ac.uk/library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D883C2-C3D8-FD47-A87E-9B8F5AD357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sz="825" dirty="0"/>
              <a:t>@</a:t>
            </a:r>
            <a:r>
              <a:rPr lang="en-US" sz="825" dirty="0" err="1"/>
              <a:t>LSELibrary</a:t>
            </a:r>
            <a:endParaRPr lang="en-US" sz="825" dirty="0"/>
          </a:p>
        </p:txBody>
      </p:sp>
    </p:spTree>
    <p:extLst>
      <p:ext uri="{BB962C8B-B14F-4D97-AF65-F5344CB8AC3E}">
        <p14:creationId xmlns:p14="http://schemas.microsoft.com/office/powerpoint/2010/main" val="94971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F66AB-EA49-0742-BCF5-99DAD0031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587" y="1783959"/>
            <a:ext cx="4514414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Charles Booth: Philanthropist and Social Reformer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615204-B25F-B844-A1B9-BD787EF45F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" r="2286" b="-1"/>
          <a:stretch/>
        </p:blipFill>
        <p:spPr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5264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297215-A9FD-EB4F-9C78-F68B6A554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6" b="814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6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FA445E-3BA6-0246-91BB-B28D5E15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Social Pyramid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C225EF-5F83-9444-B9C5-728B6580D2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2571"/>
            <a:ext cx="9144000" cy="817563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117383-AADD-BC45-B578-7C2D89778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799" y="1582057"/>
            <a:ext cx="8374743" cy="34543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i="1" dirty="0"/>
              <a:t>Classification					Colour	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Lowest class. Vicious, semi-criminal.		Black	</a:t>
            </a:r>
          </a:p>
          <a:p>
            <a:pPr marL="0" indent="0">
              <a:buNone/>
            </a:pPr>
            <a:r>
              <a:rPr lang="en-GB" dirty="0"/>
              <a:t>Very poor, casual. Chronic want.			Dark blue	</a:t>
            </a:r>
          </a:p>
          <a:p>
            <a:pPr marL="0" indent="0">
              <a:buNone/>
            </a:pPr>
            <a:r>
              <a:rPr lang="en-GB" dirty="0"/>
              <a:t>Poor. 18s.- 21s. a week for a moderate family.	Light blue	</a:t>
            </a:r>
          </a:p>
          <a:p>
            <a:pPr marL="0" indent="0">
              <a:buNone/>
            </a:pPr>
            <a:r>
              <a:rPr lang="en-GB" dirty="0"/>
              <a:t>Mixed. Some comfortable others poor.		Purple	</a:t>
            </a:r>
          </a:p>
          <a:p>
            <a:pPr marL="0" indent="0">
              <a:buNone/>
            </a:pPr>
            <a:r>
              <a:rPr lang="en-GB" dirty="0"/>
              <a:t>Fairly comfortable. Good ordinary earnings.	Pink	</a:t>
            </a:r>
          </a:p>
          <a:p>
            <a:pPr marL="0" indent="0">
              <a:buNone/>
            </a:pPr>
            <a:r>
              <a:rPr lang="en-GB" dirty="0"/>
              <a:t>Middle class. Well-to-do.			Red	</a:t>
            </a:r>
          </a:p>
          <a:p>
            <a:pPr marL="0" indent="0">
              <a:buNone/>
            </a:pPr>
            <a:r>
              <a:rPr lang="en-GB" dirty="0"/>
              <a:t>Upper-middle and upper classes. Wealthy.	Yellow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0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3AC476-2A8A-3448-AB7C-859CA499E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3B81B61-B137-744E-A7EE-F0270C28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11" y="4831765"/>
            <a:ext cx="2400300" cy="1071062"/>
          </a:xfrm>
          <a:solidFill>
            <a:srgbClr val="262626"/>
          </a:solidFill>
          <a:ln w="257175" cap="sq" cmpd="sng" algn="ctr">
            <a:solidFill>
              <a:srgbClr val="262626">
                <a:alpha val="60000"/>
              </a:srgbClr>
            </a:solidFill>
            <a:prstDash val="solid"/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100">
                <a:solidFill>
                  <a:schemeClr val="lt1"/>
                </a:solidFill>
              </a:rPr>
              <a:t>Strawberry Sellers</a:t>
            </a:r>
          </a:p>
        </p:txBody>
      </p:sp>
    </p:spTree>
    <p:extLst>
      <p:ext uri="{BB962C8B-B14F-4D97-AF65-F5344CB8AC3E}">
        <p14:creationId xmlns:p14="http://schemas.microsoft.com/office/powerpoint/2010/main" val="2038197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44DAB-BEF8-5144-9282-3A9A9658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640081"/>
            <a:ext cx="2902857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Furniture Shop </a:t>
            </a:r>
            <a:br>
              <a:rPr lang="en-US" sz="3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About to be demolished in 1870 as too near growing shopping area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C405AF-6E32-B44E-9591-3C5283EB1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8" r="-3" b="-3"/>
          <a:stretch/>
        </p:blipFill>
        <p:spPr>
          <a:xfrm>
            <a:off x="3490722" y="10"/>
            <a:ext cx="565327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F7FE42-9BF7-1441-B0E6-FFCDED2B3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6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F65E63-6180-6649-B960-217645E6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 the Streets of London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247F91-D16F-7D40-BF17-09BC39E4F0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825625"/>
            <a:ext cx="3211319" cy="4351338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0D2E6D-6010-D94C-8B8A-026ED5407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3029" y="1825624"/>
            <a:ext cx="4586513" cy="466724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John Thomson was a talented and influential photographer, who had spent ten years travelling in, and taking photographs of, the Far East.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Adolphe Smith was a socialist journalist and they worked together on a project to photograph the street life of the London poor.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The volumes were published in monthly parts as </a:t>
            </a:r>
            <a:r>
              <a:rPr lang="en-GB" i="1" dirty="0"/>
              <a:t>Street Life in London</a:t>
            </a:r>
            <a:r>
              <a:rPr lang="en-GB" dirty="0"/>
              <a:t> in 1870 and were an early example of social and documentary photography.</a:t>
            </a:r>
          </a:p>
        </p:txBody>
      </p:sp>
    </p:spTree>
    <p:extLst>
      <p:ext uri="{BB962C8B-B14F-4D97-AF65-F5344CB8AC3E}">
        <p14:creationId xmlns:p14="http://schemas.microsoft.com/office/powerpoint/2010/main" val="395745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5D2BD7-87C4-5A45-9AA0-CB6F8499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80" y="640081"/>
            <a:ext cx="2532887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Covent Garden – </a:t>
            </a:r>
            <a:r>
              <a:rPr lang="en-US" sz="3800" dirty="0" err="1">
                <a:solidFill>
                  <a:schemeClr val="bg1"/>
                </a:solidFill>
              </a:rPr>
              <a:t>Labourers</a:t>
            </a:r>
            <a:r>
              <a:rPr lang="en-US" sz="3800" dirty="0">
                <a:solidFill>
                  <a:schemeClr val="bg1"/>
                </a:solidFill>
              </a:rPr>
              <a:t> in early morning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F6862B-2ED8-A14A-80F3-FC367B8DA5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11" r="-2" b="-2"/>
          <a:stretch/>
        </p:blipFill>
        <p:spPr>
          <a:xfrm>
            <a:off x="3490722" y="10"/>
            <a:ext cx="565327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2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03E099-65B0-A34C-93F2-551092F01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96" r="-1" b="1087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5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5B50A-7A38-D840-9593-5C6EF29F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081"/>
            <a:ext cx="3265714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Flower Girls, outside the church of St </a:t>
            </a:r>
            <a:r>
              <a:rPr lang="en-US" sz="3800" dirty="0" err="1">
                <a:solidFill>
                  <a:schemeClr val="bg1"/>
                </a:solidFill>
              </a:rPr>
              <a:t>Pauls</a:t>
            </a:r>
            <a:r>
              <a:rPr lang="en-US" sz="3800" dirty="0">
                <a:solidFill>
                  <a:schemeClr val="bg1"/>
                </a:solidFill>
              </a:rPr>
              <a:t> in Covent Garden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1746FD-40E3-6D41-9D2E-696511155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8"/>
          <a:stretch/>
        </p:blipFill>
        <p:spPr>
          <a:xfrm>
            <a:off x="3490722" y="10"/>
            <a:ext cx="565327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8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9C39B9-4EA9-964E-8518-028696401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67" b="2603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7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61B656-6666-2E40-A444-6E1DB703A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2" r="4783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1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656BA6-3557-7B4B-970C-BBF8846D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80" y="640081"/>
            <a:ext cx="2532887" cy="368197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The ‘Crawler’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on the stairs of the workhouse on </a:t>
            </a:r>
            <a:r>
              <a:rPr lang="en-US" sz="3800" dirty="0" err="1">
                <a:solidFill>
                  <a:schemeClr val="bg1"/>
                </a:solidFill>
              </a:rPr>
              <a:t>Endell</a:t>
            </a:r>
            <a:r>
              <a:rPr lang="en-US" sz="3800" dirty="0">
                <a:solidFill>
                  <a:schemeClr val="bg1"/>
                </a:solidFill>
              </a:rPr>
              <a:t> Street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D664CD-F6B7-9645-BB65-8AD7E15711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33" r="1" b="5592"/>
          <a:stretch/>
        </p:blipFill>
        <p:spPr>
          <a:xfrm>
            <a:off x="3490722" y="10"/>
            <a:ext cx="565327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E0D9DF-D2BA-D04B-98D6-90776A625E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575" r="-1" b="1748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27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396</Words>
  <Application>Microsoft Macintosh PowerPoint</Application>
  <PresentationFormat>On-screen Show (4:3)</PresentationFormat>
  <Paragraphs>41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Regular</vt:lpstr>
      <vt:lpstr>Calibri</vt:lpstr>
      <vt:lpstr>Calibri Light</vt:lpstr>
      <vt:lpstr>Roboto</vt:lpstr>
      <vt:lpstr>Roboto Regular</vt:lpstr>
      <vt:lpstr>Wingdings</vt:lpstr>
      <vt:lpstr>Office Theme</vt:lpstr>
      <vt:lpstr> Streets of London 1870-1900  </vt:lpstr>
      <vt:lpstr>Life in the Streets of London</vt:lpstr>
      <vt:lpstr>Covent Garden – Labourers in early morning</vt:lpstr>
      <vt:lpstr>PowerPoint Presentation</vt:lpstr>
      <vt:lpstr>Flower Girls, outside the church of St Pauls in Covent Garden</vt:lpstr>
      <vt:lpstr>PowerPoint Presentation</vt:lpstr>
      <vt:lpstr>PowerPoint Presentation</vt:lpstr>
      <vt:lpstr>The ‘Crawler’ on the stairs of the workhouse on Endell Street</vt:lpstr>
      <vt:lpstr>PowerPoint Presentation</vt:lpstr>
      <vt:lpstr>Charles Booth: Philanthropist and Social Reformer</vt:lpstr>
      <vt:lpstr>PowerPoint Presentation</vt:lpstr>
      <vt:lpstr>The Social Pyramid</vt:lpstr>
      <vt:lpstr>Strawberry Sellers</vt:lpstr>
      <vt:lpstr>Furniture Shop   About to be demolished in 1870 as too near growing shopping area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Streets of London 1870-1900  </dc:title>
  <dc:creator>Challis,D</dc:creator>
  <cp:lastModifiedBy>Challis,D</cp:lastModifiedBy>
  <cp:revision>3</cp:revision>
  <dcterms:created xsi:type="dcterms:W3CDTF">2020-04-21T15:37:47Z</dcterms:created>
  <dcterms:modified xsi:type="dcterms:W3CDTF">2020-04-22T09:06:41Z</dcterms:modified>
</cp:coreProperties>
</file>