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7" r:id="rId2"/>
    <p:sldId id="268" r:id="rId3"/>
    <p:sldId id="269" r:id="rId4"/>
    <p:sldId id="270" r:id="rId5"/>
    <p:sldId id="256" r:id="rId6"/>
    <p:sldId id="271" r:id="rId7"/>
    <p:sldId id="273" r:id="rId8"/>
    <p:sldId id="274" r:id="rId9"/>
    <p:sldId id="275" r:id="rId10"/>
    <p:sldId id="276" r:id="rId11"/>
    <p:sldId id="257" r:id="rId12"/>
    <p:sldId id="258" r:id="rId13"/>
    <p:sldId id="259" r:id="rId14"/>
    <p:sldId id="260" r:id="rId15"/>
    <p:sldId id="261" r:id="rId16"/>
    <p:sldId id="277" r:id="rId17"/>
    <p:sldId id="262" r:id="rId18"/>
    <p:sldId id="263" r:id="rId19"/>
    <p:sldId id="278" r:id="rId20"/>
    <p:sldId id="264" r:id="rId21"/>
    <p:sldId id="265" r:id="rId22"/>
    <p:sldId id="266" r:id="rId23"/>
    <p:sldId id="272" r:id="rId24"/>
  </p:sldIdLst>
  <p:sldSz cx="14257338" cy="10693400"/>
  <p:notesSz cx="10693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45" d="100"/>
          <a:sy n="45" d="100"/>
        </p:scale>
        <p:origin x="756" y="6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D1CC2-3634-40EB-A252-4A918A229F5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5146675"/>
            <a:ext cx="855345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46339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0156825"/>
            <a:ext cx="463232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8562C-2842-41BE-A442-F4A0DD545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8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8562C-2842-41BE-A442-F4A0DD545B4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0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9302" y="2342518"/>
            <a:ext cx="121187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8602" y="4231643"/>
            <a:ext cx="99801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2868" y="1737997"/>
            <a:ext cx="620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42530" y="1737997"/>
            <a:ext cx="6201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2867" y="302262"/>
            <a:ext cx="12831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867" y="1737997"/>
            <a:ext cx="12831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47495" y="7027548"/>
            <a:ext cx="45623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2867" y="7027548"/>
            <a:ext cx="32791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65283" y="7027548"/>
            <a:ext cx="32791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630">
        <a:defRPr>
          <a:latin typeface="+mn-lt"/>
          <a:ea typeface="+mn-ea"/>
          <a:cs typeface="+mn-cs"/>
        </a:defRPr>
      </a:lvl2pPr>
      <a:lvl3pPr marL="1219261">
        <a:defRPr>
          <a:latin typeface="+mn-lt"/>
          <a:ea typeface="+mn-ea"/>
          <a:cs typeface="+mn-cs"/>
        </a:defRPr>
      </a:lvl3pPr>
      <a:lvl4pPr marL="1828891">
        <a:defRPr>
          <a:latin typeface="+mn-lt"/>
          <a:ea typeface="+mn-ea"/>
          <a:cs typeface="+mn-cs"/>
        </a:defRPr>
      </a:lvl4pPr>
      <a:lvl5pPr marL="2438522">
        <a:defRPr>
          <a:latin typeface="+mn-lt"/>
          <a:ea typeface="+mn-ea"/>
          <a:cs typeface="+mn-cs"/>
        </a:defRPr>
      </a:lvl5pPr>
      <a:lvl6pPr marL="3048152">
        <a:defRPr>
          <a:latin typeface="+mn-lt"/>
          <a:ea typeface="+mn-ea"/>
          <a:cs typeface="+mn-cs"/>
        </a:defRPr>
      </a:lvl6pPr>
      <a:lvl7pPr marL="3657783">
        <a:defRPr>
          <a:latin typeface="+mn-lt"/>
          <a:ea typeface="+mn-ea"/>
          <a:cs typeface="+mn-cs"/>
        </a:defRPr>
      </a:lvl7pPr>
      <a:lvl8pPr marL="4267413">
        <a:defRPr>
          <a:latin typeface="+mn-lt"/>
          <a:ea typeface="+mn-ea"/>
          <a:cs typeface="+mn-cs"/>
        </a:defRPr>
      </a:lvl8pPr>
      <a:lvl9pPr marL="487704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630">
        <a:defRPr>
          <a:latin typeface="+mn-lt"/>
          <a:ea typeface="+mn-ea"/>
          <a:cs typeface="+mn-cs"/>
        </a:defRPr>
      </a:lvl2pPr>
      <a:lvl3pPr marL="1219261">
        <a:defRPr>
          <a:latin typeface="+mn-lt"/>
          <a:ea typeface="+mn-ea"/>
          <a:cs typeface="+mn-cs"/>
        </a:defRPr>
      </a:lvl3pPr>
      <a:lvl4pPr marL="1828891">
        <a:defRPr>
          <a:latin typeface="+mn-lt"/>
          <a:ea typeface="+mn-ea"/>
          <a:cs typeface="+mn-cs"/>
        </a:defRPr>
      </a:lvl4pPr>
      <a:lvl5pPr marL="2438522">
        <a:defRPr>
          <a:latin typeface="+mn-lt"/>
          <a:ea typeface="+mn-ea"/>
          <a:cs typeface="+mn-cs"/>
        </a:defRPr>
      </a:lvl5pPr>
      <a:lvl6pPr marL="3048152">
        <a:defRPr>
          <a:latin typeface="+mn-lt"/>
          <a:ea typeface="+mn-ea"/>
          <a:cs typeface="+mn-cs"/>
        </a:defRPr>
      </a:lvl6pPr>
      <a:lvl7pPr marL="3657783">
        <a:defRPr>
          <a:latin typeface="+mn-lt"/>
          <a:ea typeface="+mn-ea"/>
          <a:cs typeface="+mn-cs"/>
        </a:defRPr>
      </a:lvl7pPr>
      <a:lvl8pPr marL="4267413">
        <a:defRPr>
          <a:latin typeface="+mn-lt"/>
          <a:ea typeface="+mn-ea"/>
          <a:cs typeface="+mn-cs"/>
        </a:defRPr>
      </a:lvl8pPr>
      <a:lvl9pPr marL="487704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earning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earning.or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earning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earning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earning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earning.org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earning.or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earning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learning.org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harrismuseum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learning.org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5445" y="1221796"/>
            <a:ext cx="14164817" cy="10230204"/>
            <a:chOff x="308638" y="621187"/>
            <a:chExt cx="9641956" cy="6963675"/>
          </a:xfrm>
        </p:grpSpPr>
        <p:grpSp>
          <p:nvGrpSpPr>
            <p:cNvPr id="3" name="Group 2"/>
            <p:cNvGrpSpPr/>
            <p:nvPr/>
          </p:nvGrpSpPr>
          <p:grpSpPr>
            <a:xfrm>
              <a:off x="308638" y="621187"/>
              <a:ext cx="8646964" cy="5306869"/>
              <a:chOff x="308638" y="621187"/>
              <a:chExt cx="8646964" cy="5306869"/>
            </a:xfrm>
          </p:grpSpPr>
          <p:sp>
            <p:nvSpPr>
              <p:cNvPr id="34" name="Hexagon 33"/>
              <p:cNvSpPr/>
              <p:nvPr/>
            </p:nvSpPr>
            <p:spPr>
              <a:xfrm>
                <a:off x="6759443" y="445292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44" dirty="0"/>
                  <a:t>  </a:t>
                </a:r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3789411" y="2805548"/>
                <a:ext cx="1711158" cy="147513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1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44"/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6759443" y="281186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44"/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6972686" y="1407157"/>
                <a:ext cx="1291389" cy="111326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44" dirty="0"/>
                  <a:t> </a:t>
                </a:r>
              </a:p>
            </p:txBody>
          </p:sp>
          <p:sp>
            <p:nvSpPr>
              <p:cNvPr id="41" name="Hexagon 40"/>
              <p:cNvSpPr/>
              <p:nvPr/>
            </p:nvSpPr>
            <p:spPr>
              <a:xfrm>
                <a:off x="8043877" y="62118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44" dirty="0"/>
                  <a:t> </a:t>
                </a:r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4116246" y="4725334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44" dirty="0"/>
                  <a:t> </a:t>
                </a:r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684832" y="188042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44" dirty="0"/>
                  <a:t> </a:t>
                </a:r>
              </a:p>
            </p:txBody>
          </p:sp>
          <p:sp>
            <p:nvSpPr>
              <p:cNvPr id="44" name="Hexagon 43"/>
              <p:cNvSpPr/>
              <p:nvPr/>
            </p:nvSpPr>
            <p:spPr>
              <a:xfrm>
                <a:off x="2877686" y="4485812"/>
                <a:ext cx="911725" cy="785970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44" dirty="0"/>
                  <a:t> </a:t>
                </a:r>
              </a:p>
            </p:txBody>
          </p:sp>
          <p:sp>
            <p:nvSpPr>
              <p:cNvPr id="45" name="Hexagon 44"/>
              <p:cNvSpPr/>
              <p:nvPr/>
            </p:nvSpPr>
            <p:spPr>
              <a:xfrm>
                <a:off x="5534894" y="2212532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44" dirty="0"/>
                  <a:t> </a:t>
                </a:r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4733212" y="659106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44" dirty="0"/>
                  <a:t> </a:t>
                </a:r>
              </a:p>
            </p:txBody>
          </p:sp>
          <p:sp>
            <p:nvSpPr>
              <p:cNvPr id="47" name="Hexagon 46"/>
              <p:cNvSpPr/>
              <p:nvPr/>
            </p:nvSpPr>
            <p:spPr>
              <a:xfrm>
                <a:off x="308638" y="5231821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44" dirty="0"/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5292080" y="3645024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44" dirty="0"/>
                  <a:t>  </a:t>
                </a:r>
              </a:p>
            </p:txBody>
          </p:sp>
        </p:grpSp>
        <p:sp>
          <p:nvSpPr>
            <p:cNvPr id="32" name="Hexagon 31"/>
            <p:cNvSpPr/>
            <p:nvPr/>
          </p:nvSpPr>
          <p:spPr>
            <a:xfrm>
              <a:off x="5275258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4" dirty="0"/>
            </a:p>
          </p:txBody>
        </p:sp>
        <p:sp>
          <p:nvSpPr>
            <p:cNvPr id="35" name="Hexagon 34"/>
            <p:cNvSpPr/>
            <p:nvPr/>
          </p:nvSpPr>
          <p:spPr>
            <a:xfrm>
              <a:off x="6759443" y="610972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44" dirty="0"/>
                <a:t> </a:t>
              </a:r>
            </a:p>
          </p:txBody>
        </p:sp>
        <p:sp>
          <p:nvSpPr>
            <p:cNvPr id="36" name="Hexagon 35"/>
            <p:cNvSpPr/>
            <p:nvPr/>
          </p:nvSpPr>
          <p:spPr>
            <a:xfrm>
              <a:off x="8229246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44"/>
            </a:p>
          </p:txBody>
        </p:sp>
        <p:sp>
          <p:nvSpPr>
            <p:cNvPr id="39" name="Hexagon 38"/>
            <p:cNvSpPr/>
            <p:nvPr/>
          </p:nvSpPr>
          <p:spPr>
            <a:xfrm>
              <a:off x="8239436" y="362776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44" dirty="0"/>
                <a:t> 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65753" y="9129590"/>
            <a:ext cx="10408219" cy="90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527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Free learning resources from arts, cultural and heritage organisations</a:t>
            </a:r>
          </a:p>
          <a:p>
            <a:r>
              <a:rPr lang="en-GB" sz="5289" b="1" baseline="30000" dirty="0" err="1">
                <a:solidFill>
                  <a:srgbClr val="49C5B1"/>
                </a:solidFill>
                <a:latin typeface="Century Gothic"/>
                <a:cs typeface="Century Gothic"/>
              </a:rPr>
              <a:t>mylearning.org</a:t>
            </a:r>
            <a:endParaRPr lang="en-GB" sz="4701" b="1" baseline="30000" dirty="0">
              <a:solidFill>
                <a:srgbClr val="49C5B1"/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2299" y="3619565"/>
            <a:ext cx="956032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400" b="1" dirty="0">
                <a:solidFill>
                  <a:srgbClr val="49C5B1"/>
                </a:solidFill>
                <a:latin typeface="Century Gothic" panose="020B0502020202020204" pitchFamily="34" charset="0"/>
              </a:rPr>
              <a:t>Victorian </a:t>
            </a:r>
            <a:r>
              <a:rPr lang="en-GB" sz="6400" b="1" dirty="0" smtClean="0">
                <a:solidFill>
                  <a:srgbClr val="49C5B1"/>
                </a:solidFill>
                <a:latin typeface="Century Gothic" panose="020B0502020202020204" pitchFamily="34" charset="0"/>
              </a:rPr>
              <a:t>Schools </a:t>
            </a:r>
            <a:endParaRPr lang="en-GB" sz="6400" b="1" dirty="0">
              <a:solidFill>
                <a:srgbClr val="49C5B1"/>
              </a:solidFill>
              <a:latin typeface="Century Gothic" panose="020B0502020202020204" pitchFamily="34" charset="0"/>
            </a:endParaRPr>
          </a:p>
          <a:p>
            <a:r>
              <a:rPr lang="en-GB" sz="6400" b="1" dirty="0">
                <a:solidFill>
                  <a:srgbClr val="49C5B1"/>
                </a:solidFill>
                <a:latin typeface="Century Gothic" panose="020B0502020202020204" pitchFamily="34" charset="0"/>
              </a:rPr>
              <a:t>in Preston</a:t>
            </a:r>
            <a:endParaRPr lang="en-US" sz="6400" b="1" dirty="0">
              <a:solidFill>
                <a:srgbClr val="49C5B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96" y="699543"/>
            <a:ext cx="4900349" cy="19217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992299" y="6404655"/>
            <a:ext cx="824735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03789"/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This resource was created by the Harris Museum.</a:t>
            </a:r>
          </a:p>
          <a:p>
            <a:pPr defTabSz="503789"/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defTabSz="503789"/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Harris Museum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9259" y="393700"/>
            <a:ext cx="136198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3600" b="1" dirty="0">
                <a:solidFill>
                  <a:srgbClr val="14A19A"/>
                </a:solidFill>
                <a:latin typeface="Century Gothic" panose="020B0502020202020204" pitchFamily="34" charset="0"/>
              </a:rPr>
              <a:t>Teacher </a:t>
            </a:r>
            <a:r>
              <a:rPr lang="en-GB" sz="36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Notes: Documents 2 – </a:t>
            </a:r>
            <a:r>
              <a:rPr lang="en-GB" sz="36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6 </a:t>
            </a:r>
            <a:r>
              <a:rPr lang="en-GB" sz="36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(Paintings and photographs)</a:t>
            </a:r>
            <a:endParaRPr lang="en-US" sz="3600" b="1" dirty="0">
              <a:solidFill>
                <a:srgbClr val="14A19A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10424" y="6185154"/>
            <a:ext cx="6599202" cy="4654650"/>
            <a:chOff x="4559580" y="3999732"/>
            <a:chExt cx="4492060" cy="3168409"/>
          </a:xfrm>
        </p:grpSpPr>
        <p:sp>
          <p:nvSpPr>
            <p:cNvPr id="22" name="TextBox 21"/>
            <p:cNvSpPr txBox="1"/>
            <p:nvPr/>
          </p:nvSpPr>
          <p:spPr>
            <a:xfrm>
              <a:off x="5182301" y="6351572"/>
              <a:ext cx="3596109" cy="28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71702">
                <a:defRPr/>
              </a:pPr>
              <a:r>
                <a:rPr lang="en-GB" sz="4113" b="1" kern="0" baseline="30000" dirty="0" err="1">
                  <a:solidFill>
                    <a:srgbClr val="14A19A"/>
                  </a:solidFill>
                  <a:latin typeface="Century Gothic"/>
                  <a:cs typeface="Century Gothic"/>
                </a:rPr>
                <a:t>mylearning.org</a:t>
              </a:r>
              <a:endParaRPr lang="en-GB" sz="4701" b="1" kern="0" baseline="30000" dirty="0">
                <a:solidFill>
                  <a:srgbClr val="14A19A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6" name="Hexagon 3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19259" y="1590346"/>
            <a:ext cx="7402751" cy="3323987"/>
          </a:xfrm>
          <a:prstGeom prst="rect">
            <a:avLst/>
          </a:prstGeom>
          <a:noFill/>
          <a:ln>
            <a:solidFill>
              <a:srgbClr val="333F48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Lipton’s Grocers</a:t>
            </a:r>
          </a:p>
          <a:p>
            <a:r>
              <a:rPr lang="en-GB" sz="1400" b="1" dirty="0"/>
              <a:t>(Document 6</a:t>
            </a:r>
            <a:r>
              <a:rPr lang="en-GB" sz="1400" b="1" dirty="0" smtClean="0"/>
              <a:t>)</a:t>
            </a:r>
          </a:p>
          <a:p>
            <a:endParaRPr lang="en-GB" sz="1400" b="1" dirty="0"/>
          </a:p>
          <a:p>
            <a:r>
              <a:rPr lang="en-GB" sz="1400" dirty="0"/>
              <a:t>Questions for observation and thinking</a:t>
            </a:r>
            <a:r>
              <a:rPr lang="en-GB" sz="1400" dirty="0" smtClean="0"/>
              <a:t>:</a:t>
            </a:r>
          </a:p>
          <a:p>
            <a:endParaRPr lang="en-GB" sz="1400" dirty="0"/>
          </a:p>
          <a:p>
            <a:r>
              <a:rPr lang="en-GB" sz="1400" dirty="0"/>
              <a:t>• What do you think was sold in this shop?</a:t>
            </a:r>
          </a:p>
          <a:p>
            <a:r>
              <a:rPr lang="en-GB" sz="1400" dirty="0"/>
              <a:t>• Where do people buy their food today?</a:t>
            </a:r>
          </a:p>
          <a:p>
            <a:r>
              <a:rPr lang="en-GB" sz="1400" dirty="0"/>
              <a:t>• How many children work at the shop?</a:t>
            </a:r>
          </a:p>
          <a:p>
            <a:r>
              <a:rPr lang="en-GB" sz="1400" dirty="0"/>
              <a:t>• Are they boys or girls?</a:t>
            </a:r>
          </a:p>
          <a:p>
            <a:r>
              <a:rPr lang="en-GB" sz="1400" dirty="0"/>
              <a:t>• What kind of jobs do you think they would have done? </a:t>
            </a:r>
            <a:r>
              <a:rPr lang="en-GB" sz="1400" dirty="0" smtClean="0"/>
              <a:t>Do some </a:t>
            </a:r>
            <a:r>
              <a:rPr lang="en-GB" sz="1400" dirty="0"/>
              <a:t>research to find out.</a:t>
            </a:r>
          </a:p>
          <a:p>
            <a:r>
              <a:rPr lang="en-GB" sz="1400" dirty="0"/>
              <a:t>• Do you think the boys enjoyed their job?</a:t>
            </a:r>
          </a:p>
          <a:p>
            <a:r>
              <a:rPr lang="en-GB" sz="1400" dirty="0"/>
              <a:t>• Do you think it would be a difficult job? Why?</a:t>
            </a:r>
          </a:p>
          <a:p>
            <a:r>
              <a:rPr lang="en-GB" sz="1400" dirty="0"/>
              <a:t>• Do you think it would be a dangerous job? Why?</a:t>
            </a:r>
          </a:p>
          <a:p>
            <a:r>
              <a:rPr lang="en-GB" sz="1400" dirty="0"/>
              <a:t>• Would you have wanted to do this job? Which aspects </a:t>
            </a:r>
            <a:r>
              <a:rPr lang="en-GB" sz="1400" dirty="0" smtClean="0"/>
              <a:t>would you have enjoyed/disliked</a:t>
            </a:r>
            <a:r>
              <a:rPr lang="en-GB" sz="1400" dirty="0"/>
              <a:t>?</a:t>
            </a:r>
          </a:p>
          <a:p>
            <a:r>
              <a:rPr lang="en-GB" sz="1400" dirty="0"/>
              <a:t>• Have you heard of Lipton’s? What do they sell today</a:t>
            </a:r>
            <a:r>
              <a:rPr lang="en-GB" sz="1400" dirty="0" smtClean="0"/>
              <a:t>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06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4669" y="393700"/>
            <a:ext cx="10363488" cy="8451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638739" y="9263739"/>
            <a:ext cx="2957489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1"/>
            <a:r>
              <a:rPr sz="1867" spc="33" dirty="0">
                <a:latin typeface="Century Gothic" panose="020B0502020202020204" pitchFamily="34" charset="0"/>
                <a:cs typeface="Lucida Sans"/>
              </a:rPr>
              <a:t>Birdscaring</a:t>
            </a:r>
            <a:endParaRPr sz="1867">
              <a:latin typeface="Century Gothic" panose="020B0502020202020204" pitchFamily="34" charset="0"/>
              <a:cs typeface="Lucida Sans"/>
            </a:endParaRPr>
          </a:p>
          <a:p>
            <a:pPr marL="16934"/>
            <a:r>
              <a:rPr sz="1867" spc="47" dirty="0">
                <a:latin typeface="Century Gothic" panose="020B0502020202020204" pitchFamily="34" charset="0"/>
                <a:cs typeface="Lucida Sans"/>
              </a:rPr>
              <a:t>Sir </a:t>
            </a:r>
            <a:r>
              <a:rPr sz="1867" spc="60" dirty="0">
                <a:latin typeface="Century Gothic" panose="020B0502020202020204" pitchFamily="34" charset="0"/>
                <a:cs typeface="Lucida Sans"/>
              </a:rPr>
              <a:t>George </a:t>
            </a:r>
            <a:r>
              <a:rPr sz="1867" spc="-7" dirty="0">
                <a:latin typeface="Century Gothic" panose="020B0502020202020204" pitchFamily="34" charset="0"/>
                <a:cs typeface="Lucida Sans"/>
              </a:rPr>
              <a:t>Clausen,</a:t>
            </a:r>
            <a:r>
              <a:rPr sz="1867" spc="-3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867" spc="-120" dirty="0">
                <a:latin typeface="Century Gothic" panose="020B0502020202020204" pitchFamily="34" charset="0"/>
                <a:cs typeface="Lucida Sans"/>
              </a:rPr>
              <a:t>1896</a:t>
            </a:r>
            <a:endParaRPr sz="1867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1837" y="9263738"/>
            <a:ext cx="4516246" cy="731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7644"/>
            <a:r>
              <a:rPr sz="1867" spc="87" dirty="0">
                <a:latin typeface="Century Gothic" panose="020B0502020202020204" pitchFamily="34" charset="0"/>
                <a:cs typeface="Lucida Sans"/>
              </a:rPr>
              <a:t>Document</a:t>
            </a:r>
            <a:r>
              <a:rPr sz="1867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867" spc="-60" dirty="0">
                <a:latin typeface="Century Gothic" panose="020B0502020202020204" pitchFamily="34" charset="0"/>
                <a:cs typeface="Lucida Sans"/>
              </a:rPr>
              <a:t>2</a:t>
            </a:r>
            <a:endParaRPr sz="1867">
              <a:latin typeface="Century Gothic" panose="020B0502020202020204" pitchFamily="34" charset="0"/>
              <a:cs typeface="Lucida Sans"/>
            </a:endParaRPr>
          </a:p>
          <a:p>
            <a:pPr marL="16934">
              <a:spcBef>
                <a:spcPts val="880"/>
              </a:spcBef>
            </a:pPr>
            <a:r>
              <a:rPr sz="1067" spc="-7" dirty="0">
                <a:latin typeface="Century Gothic" panose="020B0502020202020204" pitchFamily="34" charset="0"/>
                <a:cs typeface="Arial"/>
              </a:rPr>
              <a:t>Resource provided by </a:t>
            </a:r>
            <a:r>
              <a:rPr sz="1067" spc="-7" dirty="0">
                <a:latin typeface="Century Gothic" panose="020B0502020202020204" pitchFamily="34" charset="0"/>
                <a:cs typeface="Arial"/>
                <a:hlinkClick r:id="rId3"/>
              </a:rPr>
              <a:t>www.mylearning.org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© 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Harris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Museum &amp; Art</a:t>
            </a:r>
            <a:r>
              <a:rPr sz="1067" spc="-6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Gallery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46279" y="9659924"/>
            <a:ext cx="109223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dirty="0">
                <a:latin typeface="Century Gothic" panose="020B0502020202020204" pitchFamily="34" charset="0"/>
                <a:cs typeface="Arial"/>
              </a:rPr>
              <a:t>2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5085" y="469900"/>
            <a:ext cx="10361456" cy="815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933207" y="9117886"/>
            <a:ext cx="1537589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867" spc="87" dirty="0">
                <a:latin typeface="Century Gothic" panose="020B0502020202020204" pitchFamily="34" charset="0"/>
                <a:cs typeface="Lucida Sans"/>
              </a:rPr>
              <a:t>Document</a:t>
            </a:r>
            <a:r>
              <a:rPr sz="1867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867" spc="-33" dirty="0">
                <a:latin typeface="Century Gothic" panose="020B0502020202020204" pitchFamily="34" charset="0"/>
                <a:cs typeface="Lucida Sans"/>
              </a:rPr>
              <a:t>3</a:t>
            </a:r>
            <a:endParaRPr sz="1867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8390" y="9117887"/>
            <a:ext cx="2788151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 marR="6774"/>
            <a:r>
              <a:rPr sz="1867" spc="13" dirty="0">
                <a:latin typeface="Century Gothic" panose="020B0502020202020204" pitchFamily="34" charset="0"/>
                <a:cs typeface="Lucida Sans"/>
              </a:rPr>
              <a:t>Tired </a:t>
            </a:r>
            <a:r>
              <a:rPr sz="1867" spc="20" dirty="0">
                <a:latin typeface="Century Gothic" panose="020B0502020202020204" pitchFamily="34" charset="0"/>
                <a:cs typeface="Lucida Sans"/>
              </a:rPr>
              <a:t>Gleaners  </a:t>
            </a:r>
            <a:r>
              <a:rPr sz="1867" spc="40" dirty="0">
                <a:latin typeface="Century Gothic" panose="020B0502020202020204" pitchFamily="34" charset="0"/>
                <a:cs typeface="Lucida Sans"/>
              </a:rPr>
              <a:t>Frederick </a:t>
            </a:r>
            <a:r>
              <a:rPr sz="1867" spc="7" dirty="0">
                <a:latin typeface="Century Gothic" panose="020B0502020202020204" pitchFamily="34" charset="0"/>
                <a:cs typeface="Lucida Sans"/>
              </a:rPr>
              <a:t>Goodall,</a:t>
            </a:r>
            <a:r>
              <a:rPr sz="1867" spc="-1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867" spc="-152" dirty="0">
                <a:latin typeface="Century Gothic" panose="020B0502020202020204" pitchFamily="34" charset="0"/>
                <a:cs typeface="Lucida Sans"/>
              </a:rPr>
              <a:t>1855</a:t>
            </a:r>
            <a:endParaRPr sz="1867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1837" y="9666477"/>
            <a:ext cx="4516246" cy="32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spc="-7" dirty="0">
                <a:latin typeface="Century Gothic" panose="020B0502020202020204" pitchFamily="34" charset="0"/>
                <a:cs typeface="Arial"/>
              </a:rPr>
              <a:t>Resource provided by </a:t>
            </a:r>
            <a:r>
              <a:rPr sz="1067" spc="-7" dirty="0">
                <a:latin typeface="Century Gothic" panose="020B0502020202020204" pitchFamily="34" charset="0"/>
                <a:cs typeface="Arial"/>
                <a:hlinkClick r:id="rId3"/>
              </a:rPr>
              <a:t>www.mylearning.org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© 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Harris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Museum &amp; Art</a:t>
            </a:r>
            <a:r>
              <a:rPr sz="1067" spc="-6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Gallery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46279" y="9666476"/>
            <a:ext cx="109223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dirty="0">
                <a:latin typeface="Century Gothic" panose="020B0502020202020204" pitchFamily="34" charset="0"/>
                <a:cs typeface="Arial"/>
              </a:rPr>
              <a:t>3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9712"/>
            <a:ext cx="8639958" cy="10703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615658" y="7632700"/>
            <a:ext cx="155113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867" spc="80" dirty="0">
                <a:latin typeface="Century Gothic" panose="020B0502020202020204" pitchFamily="34" charset="0"/>
                <a:cs typeface="Lucida Sans"/>
              </a:rPr>
              <a:t>Document</a:t>
            </a:r>
            <a:r>
              <a:rPr sz="186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867" spc="73" dirty="0">
                <a:latin typeface="Century Gothic" panose="020B0502020202020204" pitchFamily="34" charset="0"/>
                <a:cs typeface="Lucida Sans"/>
              </a:rPr>
              <a:t>4</a:t>
            </a:r>
            <a:endParaRPr sz="1867" dirty="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15658" y="9232901"/>
            <a:ext cx="3656855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 marR="6774"/>
            <a:r>
              <a:rPr sz="1867" spc="47" dirty="0">
                <a:latin typeface="Century Gothic" panose="020B0502020202020204" pitchFamily="34" charset="0"/>
                <a:cs typeface="Lucida Sans"/>
              </a:rPr>
              <a:t>Shepherd </a:t>
            </a:r>
            <a:r>
              <a:rPr sz="1867" spc="100" dirty="0">
                <a:latin typeface="Century Gothic" panose="020B0502020202020204" pitchFamily="34" charset="0"/>
                <a:cs typeface="Lucida Sans"/>
              </a:rPr>
              <a:t>Boys </a:t>
            </a:r>
            <a:r>
              <a:rPr sz="1867" spc="33" dirty="0">
                <a:latin typeface="Century Gothic" panose="020B0502020202020204" pitchFamily="34" charset="0"/>
                <a:cs typeface="Lucida Sans"/>
              </a:rPr>
              <a:t>and</a:t>
            </a:r>
            <a:r>
              <a:rPr sz="1867" spc="-24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867" spc="73" dirty="0">
                <a:latin typeface="Century Gothic" panose="020B0502020202020204" pitchFamily="34" charset="0"/>
                <a:cs typeface="Lucida Sans"/>
              </a:rPr>
              <a:t>Scarecrow  </a:t>
            </a:r>
            <a:r>
              <a:rPr sz="1867" spc="47" dirty="0">
                <a:latin typeface="Century Gothic" panose="020B0502020202020204" pitchFamily="34" charset="0"/>
                <a:cs typeface="Lucida Sans"/>
              </a:rPr>
              <a:t>Paul Falconer </a:t>
            </a:r>
            <a:r>
              <a:rPr sz="1867" spc="27" dirty="0">
                <a:latin typeface="Century Gothic" panose="020B0502020202020204" pitchFamily="34" charset="0"/>
                <a:cs typeface="Lucida Sans"/>
              </a:rPr>
              <a:t>Poole,</a:t>
            </a:r>
            <a:r>
              <a:rPr sz="1867" spc="-21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867" spc="-107" dirty="0">
                <a:latin typeface="Century Gothic" panose="020B0502020202020204" pitchFamily="34" charset="0"/>
                <a:cs typeface="Lucida Sans"/>
              </a:rPr>
              <a:t>1849</a:t>
            </a:r>
            <a:endParaRPr sz="1867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1837" y="11837698"/>
            <a:ext cx="4516246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spc="-7" dirty="0">
                <a:latin typeface="Arial"/>
                <a:cs typeface="Arial"/>
              </a:rPr>
              <a:t>Resource provided by </a:t>
            </a:r>
            <a:r>
              <a:rPr sz="1067" spc="-7" dirty="0">
                <a:latin typeface="Arial"/>
                <a:cs typeface="Arial"/>
                <a:hlinkClick r:id="rId3"/>
              </a:rPr>
              <a:t>www.mylearning.org</a:t>
            </a:r>
            <a:r>
              <a:rPr sz="1067" spc="-7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© </a:t>
            </a:r>
            <a:r>
              <a:rPr sz="1067" spc="-7" dirty="0">
                <a:latin typeface="Arial"/>
                <a:cs typeface="Arial"/>
              </a:rPr>
              <a:t>Harris </a:t>
            </a:r>
            <a:r>
              <a:rPr sz="1067" dirty="0">
                <a:latin typeface="Arial"/>
                <a:cs typeface="Arial"/>
              </a:rPr>
              <a:t>Museum &amp; Art</a:t>
            </a:r>
            <a:r>
              <a:rPr sz="1067" spc="-67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Gallery</a:t>
            </a:r>
            <a:endParaRPr sz="106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3630" y="11837698"/>
            <a:ext cx="109223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dirty="0">
                <a:latin typeface="Arial"/>
                <a:cs typeface="Arial"/>
              </a:rPr>
              <a:t>4</a:t>
            </a:r>
            <a:endParaRPr sz="10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4385" y="393700"/>
            <a:ext cx="11735127" cy="818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475997" y="9117886"/>
            <a:ext cx="1537589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867" spc="87" dirty="0">
                <a:latin typeface="Century Gothic" panose="020B0502020202020204" pitchFamily="34" charset="0"/>
                <a:cs typeface="Lucida Sans"/>
              </a:rPr>
              <a:t>Document</a:t>
            </a:r>
            <a:r>
              <a:rPr sz="1867" spc="-40" dirty="0">
                <a:latin typeface="Century Gothic" panose="020B0502020202020204" pitchFamily="34" charset="0"/>
                <a:cs typeface="Lucida Sans"/>
              </a:rPr>
              <a:t> 5</a:t>
            </a:r>
            <a:endParaRPr sz="1867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10378" y="9128725"/>
            <a:ext cx="2827945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 marR="6774">
              <a:lnSpc>
                <a:spcPts val="2227"/>
              </a:lnSpc>
            </a:pPr>
            <a:r>
              <a:rPr sz="1867" spc="-40" dirty="0">
                <a:latin typeface="Century Gothic" panose="020B0502020202020204" pitchFamily="34" charset="0"/>
                <a:cs typeface="Lucida Sans"/>
              </a:rPr>
              <a:t>Mill </a:t>
            </a:r>
            <a:r>
              <a:rPr sz="1867" spc="27" dirty="0">
                <a:latin typeface="Century Gothic" panose="020B0502020202020204" pitchFamily="34" charset="0"/>
                <a:cs typeface="Lucida Sans"/>
              </a:rPr>
              <a:t>workers  </a:t>
            </a:r>
            <a:r>
              <a:rPr sz="1867" spc="20" dirty="0">
                <a:latin typeface="Century Gothic" panose="020B0502020202020204" pitchFamily="34" charset="0"/>
                <a:cs typeface="Lucida Sans"/>
              </a:rPr>
              <a:t>Horrockses </a:t>
            </a:r>
            <a:r>
              <a:rPr sz="1867" spc="67" dirty="0">
                <a:latin typeface="Century Gothic" panose="020B0502020202020204" pitchFamily="34" charset="0"/>
                <a:cs typeface="Lucida Sans"/>
              </a:rPr>
              <a:t>Yard</a:t>
            </a:r>
            <a:r>
              <a:rPr sz="1867" spc="-17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867" spc="87" dirty="0">
                <a:latin typeface="Century Gothic" panose="020B0502020202020204" pitchFamily="34" charset="0"/>
                <a:cs typeface="Lucida Sans"/>
              </a:rPr>
              <a:t>Works</a:t>
            </a:r>
            <a:endParaRPr sz="1867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1837" y="9666477"/>
            <a:ext cx="4516246" cy="32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spc="-7" dirty="0">
                <a:latin typeface="Century Gothic" panose="020B0502020202020204" pitchFamily="34" charset="0"/>
                <a:cs typeface="Arial"/>
              </a:rPr>
              <a:t>Resource provided by </a:t>
            </a:r>
            <a:r>
              <a:rPr sz="1067" spc="-7" dirty="0">
                <a:latin typeface="Century Gothic" panose="020B0502020202020204" pitchFamily="34" charset="0"/>
                <a:cs typeface="Arial"/>
                <a:hlinkClick r:id="rId3"/>
              </a:rPr>
              <a:t>www.mylearning.org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© 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Harris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Museum &amp; Art</a:t>
            </a:r>
            <a:r>
              <a:rPr sz="1067" spc="-6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Gallery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46279" y="9666476"/>
            <a:ext cx="109223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dirty="0">
                <a:latin typeface="Century Gothic" panose="020B0502020202020204" pitchFamily="34" charset="0"/>
                <a:cs typeface="Arial"/>
              </a:rPr>
              <a:t>5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7469" y="720616"/>
            <a:ext cx="11125510" cy="8512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162781" y="9655577"/>
            <a:ext cx="1940614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 marR="6774">
              <a:lnSpc>
                <a:spcPts val="2227"/>
              </a:lnSpc>
            </a:pPr>
            <a:r>
              <a:rPr sz="1867" spc="73" dirty="0">
                <a:latin typeface="Century Gothic" panose="020B0502020202020204" pitchFamily="34" charset="0"/>
                <a:cs typeface="Lucida Sans"/>
              </a:rPr>
              <a:t>Shop </a:t>
            </a:r>
            <a:r>
              <a:rPr sz="1867" spc="53" dirty="0">
                <a:latin typeface="Century Gothic" panose="020B0502020202020204" pitchFamily="34" charset="0"/>
                <a:cs typeface="Lucida Sans"/>
              </a:rPr>
              <a:t>boys  </a:t>
            </a:r>
            <a:r>
              <a:rPr sz="1867" spc="13" dirty="0">
                <a:latin typeface="Century Gothic" panose="020B0502020202020204" pitchFamily="34" charset="0"/>
                <a:cs typeface="Lucida Sans"/>
              </a:rPr>
              <a:t>Lipton’s</a:t>
            </a:r>
            <a:r>
              <a:rPr sz="1867" spc="-152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867" spc="33" dirty="0">
                <a:latin typeface="Century Gothic" panose="020B0502020202020204" pitchFamily="34" charset="0"/>
                <a:cs typeface="Lucida Sans"/>
              </a:rPr>
              <a:t>grocers</a:t>
            </a:r>
            <a:endParaRPr sz="1867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1837" y="9644738"/>
            <a:ext cx="4516246" cy="731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2829"/>
            <a:r>
              <a:rPr sz="1867" spc="87" dirty="0">
                <a:latin typeface="Century Gothic" panose="020B0502020202020204" pitchFamily="34" charset="0"/>
                <a:cs typeface="Lucida Sans"/>
              </a:rPr>
              <a:t>Document</a:t>
            </a:r>
            <a:r>
              <a:rPr sz="1867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867" spc="27" dirty="0">
                <a:latin typeface="Century Gothic" panose="020B0502020202020204" pitchFamily="34" charset="0"/>
                <a:cs typeface="Lucida Sans"/>
              </a:rPr>
              <a:t>6</a:t>
            </a:r>
            <a:endParaRPr sz="1867">
              <a:latin typeface="Century Gothic" panose="020B0502020202020204" pitchFamily="34" charset="0"/>
              <a:cs typeface="Lucida Sans"/>
            </a:endParaRPr>
          </a:p>
          <a:p>
            <a:pPr marL="16934">
              <a:spcBef>
                <a:spcPts val="880"/>
              </a:spcBef>
            </a:pPr>
            <a:r>
              <a:rPr sz="1067" spc="-7" dirty="0">
                <a:latin typeface="Century Gothic" panose="020B0502020202020204" pitchFamily="34" charset="0"/>
                <a:cs typeface="Arial"/>
              </a:rPr>
              <a:t>Resource provided by </a:t>
            </a:r>
            <a:r>
              <a:rPr sz="1067" spc="-7" dirty="0">
                <a:latin typeface="Century Gothic" panose="020B0502020202020204" pitchFamily="34" charset="0"/>
                <a:cs typeface="Arial"/>
                <a:hlinkClick r:id="rId3"/>
              </a:rPr>
              <a:t>www.mylearning.org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© 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Harris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Museum &amp; Art</a:t>
            </a:r>
            <a:r>
              <a:rPr sz="1067" spc="-6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Gallery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46279" y="10040924"/>
            <a:ext cx="109223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dirty="0">
                <a:latin typeface="Century Gothic" panose="020B0502020202020204" pitchFamily="34" charset="0"/>
                <a:cs typeface="Arial"/>
              </a:rPr>
              <a:t>6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9259" y="393700"/>
            <a:ext cx="134332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3600" b="1" dirty="0">
                <a:solidFill>
                  <a:srgbClr val="14A19A"/>
                </a:solidFill>
                <a:latin typeface="Century Gothic" panose="020B0502020202020204" pitchFamily="34" charset="0"/>
              </a:rPr>
              <a:t>Teacher </a:t>
            </a:r>
            <a:r>
              <a:rPr lang="en-GB" sz="36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Notes: Documents 8 – 9 (Photographs)</a:t>
            </a:r>
            <a:endParaRPr lang="en-US" sz="3600" b="1" dirty="0">
              <a:solidFill>
                <a:srgbClr val="14A19A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10424" y="6185155"/>
            <a:ext cx="6599202" cy="4587556"/>
            <a:chOff x="181643" y="575007"/>
            <a:chExt cx="9872856" cy="6863297"/>
          </a:xfrm>
        </p:grpSpPr>
        <p:sp>
          <p:nvSpPr>
            <p:cNvPr id="24" name="Hexagon 2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endParaRPr lang="en-US" sz="2644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2644" kern="0" dirty="0">
                  <a:solidFill>
                    <a:prstClr val="white"/>
                  </a:solidFill>
                  <a:latin typeface="Calibri"/>
                </a:rPr>
                <a:t>  </a:t>
              </a:r>
            </a:p>
          </p:txBody>
        </p:sp>
        <p:sp>
          <p:nvSpPr>
            <p:cNvPr id="26" name="Hexagon 25"/>
            <p:cNvSpPr/>
            <p:nvPr/>
          </p:nvSpPr>
          <p:spPr>
            <a:xfrm>
              <a:off x="6779387" y="5963169"/>
              <a:ext cx="1711158" cy="1475135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2644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  <p:sp>
          <p:nvSpPr>
            <p:cNvPr id="27" name="Hexagon 2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endParaRPr lang="en-US" sz="2644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Hexagon 2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 cap="flat" cmpd="sng" algn="ctr">
              <a:solidFill>
                <a:srgbClr val="49C5B1">
                  <a:alpha val="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endParaRPr lang="en-US" sz="2644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Hexagon 2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endParaRPr lang="en-US" sz="2644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Hexagon 2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 cap="flat" cmpd="sng" algn="ctr">
              <a:solidFill>
                <a:srgbClr val="49C5B1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2644" kern="0" dirty="0">
                  <a:solidFill>
                    <a:prstClr val="white"/>
                  </a:solidFill>
                  <a:latin typeface="Calibri"/>
                </a:rPr>
                <a:t>  </a:t>
              </a:r>
            </a:p>
          </p:txBody>
        </p:sp>
        <p:sp>
          <p:nvSpPr>
            <p:cNvPr id="31" name="Hexagon 3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 cap="flat" cmpd="sng" algn="ctr">
              <a:solidFill>
                <a:srgbClr val="49C5B1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2644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  <p:sp>
          <p:nvSpPr>
            <p:cNvPr id="32" name="Hexagon 3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2644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  <p:sp>
          <p:nvSpPr>
            <p:cNvPr id="33" name="Hexagon 3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2644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  <p:sp>
          <p:nvSpPr>
            <p:cNvPr id="34" name="Hexagon 33"/>
            <p:cNvSpPr/>
            <p:nvPr/>
          </p:nvSpPr>
          <p:spPr>
            <a:xfrm>
              <a:off x="788737" y="1834248"/>
              <a:ext cx="607094" cy="523357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2644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  <p:sp>
          <p:nvSpPr>
            <p:cNvPr id="35" name="Hexagon 3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2644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  <p:sp>
          <p:nvSpPr>
            <p:cNvPr id="36" name="Hexagon 35" hidden="1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2644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  <p:sp>
          <p:nvSpPr>
            <p:cNvPr id="37" name="Hexagon 36" hidden="1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 cap="flat" cmpd="sng" algn="ctr">
              <a:solidFill>
                <a:srgbClr val="49C5B1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2644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  <p:sp>
          <p:nvSpPr>
            <p:cNvPr id="38" name="Hexagon 37"/>
            <p:cNvSpPr/>
            <p:nvPr/>
          </p:nvSpPr>
          <p:spPr>
            <a:xfrm>
              <a:off x="181643" y="5185641"/>
              <a:ext cx="607094" cy="523357"/>
            </a:xfrm>
            <a:prstGeom prst="hexagon">
              <a:avLst/>
            </a:prstGeom>
            <a:noFill/>
            <a:ln w="38100" cap="flat" cmpd="sng" algn="ctr">
              <a:solidFill>
                <a:srgbClr val="49C5B1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2644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0670" y="1322331"/>
            <a:ext cx="6746766" cy="8925520"/>
          </a:xfrm>
          <a:prstGeom prst="rect">
            <a:avLst/>
          </a:prstGeom>
          <a:noFill/>
          <a:ln>
            <a:solidFill>
              <a:srgbClr val="333F48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Objectives: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To compare modern and Victorian schooling.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To find out about events, people and changes using a range </a:t>
            </a:r>
            <a:r>
              <a:rPr lang="en-GB" sz="1400" dirty="0" smtClean="0">
                <a:latin typeface="Century Gothic" panose="020B0502020202020204" pitchFamily="34" charset="0"/>
              </a:rPr>
              <a:t>of sources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To ask and answer questions and to select and </a:t>
            </a:r>
            <a:r>
              <a:rPr lang="en-GB" sz="1400" dirty="0" smtClean="0">
                <a:latin typeface="Century Gothic" panose="020B0502020202020204" pitchFamily="34" charset="0"/>
              </a:rPr>
              <a:t>record information.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Key </a:t>
            </a:r>
            <a:r>
              <a:rPr lang="en-GB" sz="1400" b="1" dirty="0" smtClean="0">
                <a:latin typeface="Century Gothic" panose="020B0502020202020204" pitchFamily="34" charset="0"/>
              </a:rPr>
              <a:t>Vocabulary</a:t>
            </a:r>
            <a:r>
              <a:rPr lang="en-GB" sz="1400" b="1" dirty="0">
                <a:latin typeface="Century Gothic" panose="020B0502020202020204" pitchFamily="34" charset="0"/>
              </a:rPr>
              <a:t>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Log </a:t>
            </a:r>
            <a:r>
              <a:rPr lang="en-GB" sz="1400" dirty="0" smtClean="0">
                <a:latin typeface="Century Gothic" panose="020B0502020202020204" pitchFamily="34" charset="0"/>
              </a:rPr>
              <a:t>book	Pupil teacher	Half timer	Slate </a:t>
            </a:r>
            <a:r>
              <a:rPr lang="en-GB" sz="1400" dirty="0">
                <a:latin typeface="Century Gothic" panose="020B0502020202020204" pitchFamily="34" charset="0"/>
              </a:rPr>
              <a:t>and </a:t>
            </a:r>
            <a:r>
              <a:rPr lang="en-GB" sz="1400" dirty="0" smtClean="0">
                <a:latin typeface="Century Gothic" panose="020B0502020202020204" pitchFamily="34" charset="0"/>
              </a:rPr>
              <a:t>pencil	Orphan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TEACHER NOTES: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Shepherd Street School.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The children in this picture are probably orphans or were </a:t>
            </a:r>
            <a:r>
              <a:rPr lang="en-GB" sz="1400" dirty="0" smtClean="0">
                <a:latin typeface="Century Gothic" panose="020B0502020202020204" pitchFamily="34" charset="0"/>
              </a:rPr>
              <a:t>abandoned by </a:t>
            </a:r>
            <a:r>
              <a:rPr lang="en-GB" sz="1400" dirty="0">
                <a:latin typeface="Century Gothic" panose="020B0502020202020204" pitchFamily="34" charset="0"/>
              </a:rPr>
              <a:t>their </a:t>
            </a:r>
            <a:r>
              <a:rPr lang="en-GB" sz="1400" dirty="0" smtClean="0">
                <a:latin typeface="Century Gothic" panose="020B0502020202020204" pitchFamily="34" charset="0"/>
              </a:rPr>
              <a:t>parents. Shepherd </a:t>
            </a:r>
            <a:r>
              <a:rPr lang="en-GB" sz="1400" dirty="0">
                <a:latin typeface="Century Gothic" panose="020B0502020202020204" pitchFamily="34" charset="0"/>
              </a:rPr>
              <a:t>Street School was part of the </a:t>
            </a:r>
            <a:r>
              <a:rPr lang="en-GB" sz="1400" dirty="0" smtClean="0">
                <a:latin typeface="Century Gothic" panose="020B0502020202020204" pitchFamily="34" charset="0"/>
              </a:rPr>
              <a:t>Shepherd Street </a:t>
            </a:r>
            <a:r>
              <a:rPr lang="en-GB" sz="1400" dirty="0">
                <a:latin typeface="Century Gothic" panose="020B0502020202020204" pitchFamily="34" charset="0"/>
              </a:rPr>
              <a:t>Mission, which took care </a:t>
            </a:r>
            <a:r>
              <a:rPr lang="en-GB" sz="1400" dirty="0" smtClean="0">
                <a:latin typeface="Century Gothic" panose="020B0502020202020204" pitchFamily="34" charset="0"/>
              </a:rPr>
              <a:t>of such </a:t>
            </a:r>
            <a:r>
              <a:rPr lang="en-GB" sz="1400" dirty="0">
                <a:latin typeface="Century Gothic" panose="020B0502020202020204" pitchFamily="34" charset="0"/>
              </a:rPr>
              <a:t>children. At the time, </a:t>
            </a:r>
            <a:r>
              <a:rPr lang="en-GB" sz="1400" dirty="0" smtClean="0">
                <a:latin typeface="Century Gothic" panose="020B0502020202020204" pitchFamily="34" charset="0"/>
              </a:rPr>
              <a:t>the area </a:t>
            </a:r>
            <a:r>
              <a:rPr lang="en-GB" sz="1400" dirty="0">
                <a:latin typeface="Century Gothic" panose="020B0502020202020204" pitchFamily="34" charset="0"/>
              </a:rPr>
              <a:t>around Shepherd Street was one of the poorest in </a:t>
            </a:r>
            <a:r>
              <a:rPr lang="en-GB" sz="1400" dirty="0" smtClean="0">
                <a:latin typeface="Century Gothic" panose="020B0502020202020204" pitchFamily="34" charset="0"/>
              </a:rPr>
              <a:t>Preston. It </a:t>
            </a:r>
            <a:r>
              <a:rPr lang="en-GB" sz="1400" dirty="0">
                <a:latin typeface="Century Gothic" panose="020B0502020202020204" pitchFamily="34" charset="0"/>
              </a:rPr>
              <a:t>is possible that all the children have short hair because of </a:t>
            </a:r>
            <a:r>
              <a:rPr lang="en-GB" sz="1400" dirty="0" smtClean="0">
                <a:latin typeface="Century Gothic" panose="020B0502020202020204" pitchFamily="34" charset="0"/>
              </a:rPr>
              <a:t>the nature </a:t>
            </a:r>
            <a:r>
              <a:rPr lang="en-GB" sz="1400" dirty="0">
                <a:latin typeface="Century Gothic" panose="020B0502020202020204" pitchFamily="34" charset="0"/>
              </a:rPr>
              <a:t>of </a:t>
            </a:r>
            <a:r>
              <a:rPr lang="en-GB" sz="1400" dirty="0" smtClean="0">
                <a:latin typeface="Century Gothic" panose="020B0502020202020204" pitchFamily="34" charset="0"/>
              </a:rPr>
              <a:t>the school</a:t>
            </a:r>
            <a:r>
              <a:rPr lang="en-GB" sz="1400" dirty="0">
                <a:latin typeface="Century Gothic" panose="020B0502020202020204" pitchFamily="34" charset="0"/>
              </a:rPr>
              <a:t>. Short hair may have helped with the </a:t>
            </a:r>
            <a:r>
              <a:rPr lang="en-GB" sz="1400" dirty="0" smtClean="0">
                <a:latin typeface="Century Gothic" panose="020B0502020202020204" pitchFamily="34" charset="0"/>
              </a:rPr>
              <a:t>treatment and </a:t>
            </a:r>
            <a:r>
              <a:rPr lang="en-GB" sz="1400" dirty="0">
                <a:latin typeface="Century Gothic" panose="020B0502020202020204" pitchFamily="34" charset="0"/>
              </a:rPr>
              <a:t>prevention of lice. It could also have been a form of discipline </a:t>
            </a:r>
            <a:r>
              <a:rPr lang="en-GB" sz="1400" dirty="0" smtClean="0">
                <a:latin typeface="Century Gothic" panose="020B0502020202020204" pitchFamily="34" charset="0"/>
              </a:rPr>
              <a:t>by making </a:t>
            </a:r>
            <a:r>
              <a:rPr lang="en-GB" sz="1400" dirty="0">
                <a:latin typeface="Century Gothic" panose="020B0502020202020204" pitchFamily="34" charset="0"/>
              </a:rPr>
              <a:t>everyone look the same. These are </a:t>
            </a:r>
            <a:r>
              <a:rPr lang="en-GB" sz="1400" dirty="0" smtClean="0">
                <a:latin typeface="Century Gothic" panose="020B0502020202020204" pitchFamily="34" charset="0"/>
              </a:rPr>
              <a:t>the most likely explanations</a:t>
            </a:r>
            <a:r>
              <a:rPr lang="en-GB" sz="1400" dirty="0">
                <a:latin typeface="Century Gothic" panose="020B0502020202020204" pitchFamily="34" charset="0"/>
              </a:rPr>
              <a:t>, but we cannot be certain.</a:t>
            </a:r>
          </a:p>
          <a:p>
            <a:endParaRPr lang="en-GB" sz="1400" dirty="0" smtClean="0">
              <a:latin typeface="Century Gothic" panose="020B0502020202020204" pitchFamily="34" charset="0"/>
            </a:endParaRP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Slate </a:t>
            </a:r>
            <a:r>
              <a:rPr lang="en-GB" sz="1400" b="1" dirty="0">
                <a:latin typeface="Century Gothic" panose="020B0502020202020204" pitchFamily="34" charset="0"/>
              </a:rPr>
              <a:t>and pencil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Paper was an expensive commodity, so pupils used slate boards </a:t>
            </a:r>
            <a:r>
              <a:rPr lang="en-GB" sz="1400" dirty="0" smtClean="0">
                <a:latin typeface="Century Gothic" panose="020B0502020202020204" pitchFamily="34" charset="0"/>
              </a:rPr>
              <a:t>and pencils </a:t>
            </a:r>
            <a:r>
              <a:rPr lang="en-GB" sz="1400" dirty="0">
                <a:latin typeface="Century Gothic" panose="020B0502020202020204" pitchFamily="34" charset="0"/>
              </a:rPr>
              <a:t>because they could be wiped clean and used again. </a:t>
            </a:r>
            <a:r>
              <a:rPr lang="en-GB" sz="1400" dirty="0" smtClean="0">
                <a:latin typeface="Century Gothic" panose="020B0502020202020204" pitchFamily="34" charset="0"/>
              </a:rPr>
              <a:t>The pencil </a:t>
            </a:r>
            <a:r>
              <a:rPr lang="en-GB" sz="1400" dirty="0">
                <a:latin typeface="Century Gothic" panose="020B0502020202020204" pitchFamily="34" charset="0"/>
              </a:rPr>
              <a:t>is made out of a softer grade </a:t>
            </a:r>
            <a:r>
              <a:rPr lang="en-GB" sz="1400" dirty="0" smtClean="0">
                <a:latin typeface="Century Gothic" panose="020B0502020202020204" pitchFamily="34" charset="0"/>
              </a:rPr>
              <a:t>of slate </a:t>
            </a:r>
            <a:r>
              <a:rPr lang="en-GB" sz="1400" dirty="0">
                <a:latin typeface="Century Gothic" panose="020B0502020202020204" pitchFamily="34" charset="0"/>
              </a:rPr>
              <a:t>and could break </a:t>
            </a:r>
            <a:r>
              <a:rPr lang="en-GB" sz="1400" dirty="0" smtClean="0">
                <a:latin typeface="Century Gothic" panose="020B0502020202020204" pitchFamily="34" charset="0"/>
              </a:rPr>
              <a:t>easily. They </a:t>
            </a:r>
            <a:r>
              <a:rPr lang="en-GB" sz="1400" dirty="0">
                <a:latin typeface="Century Gothic" panose="020B0502020202020204" pitchFamily="34" charset="0"/>
              </a:rPr>
              <a:t>made a shrieking noise against the slate board.</a:t>
            </a:r>
          </a:p>
          <a:p>
            <a:endParaRPr lang="en-GB" sz="1400" dirty="0" smtClean="0">
              <a:latin typeface="Century Gothic" panose="020B0502020202020204" pitchFamily="34" charset="0"/>
            </a:endParaRP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1870 </a:t>
            </a:r>
            <a:r>
              <a:rPr lang="en-GB" sz="1400" b="1" dirty="0">
                <a:latin typeface="Century Gothic" panose="020B0502020202020204" pitchFamily="34" charset="0"/>
              </a:rPr>
              <a:t>– Education Act.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This Act stipulated that elementary schools were to be established </a:t>
            </a:r>
            <a:r>
              <a:rPr lang="en-GB" sz="1400" dirty="0" smtClean="0">
                <a:latin typeface="Century Gothic" panose="020B0502020202020204" pitchFamily="34" charset="0"/>
              </a:rPr>
              <a:t>in areas </a:t>
            </a:r>
            <a:r>
              <a:rPr lang="en-GB" sz="1400" dirty="0">
                <a:latin typeface="Century Gothic" panose="020B0502020202020204" pitchFamily="34" charset="0"/>
              </a:rPr>
              <a:t>where they didn’t already exist. Elementary schools </a:t>
            </a:r>
            <a:r>
              <a:rPr lang="en-GB" sz="1400" dirty="0" smtClean="0">
                <a:latin typeface="Century Gothic" panose="020B0502020202020204" pitchFamily="34" charset="0"/>
              </a:rPr>
              <a:t>provided education </a:t>
            </a:r>
            <a:r>
              <a:rPr lang="en-GB" sz="1400" dirty="0">
                <a:latin typeface="Century Gothic" panose="020B0502020202020204" pitchFamily="34" charset="0"/>
              </a:rPr>
              <a:t>for children between </a:t>
            </a:r>
            <a:r>
              <a:rPr lang="en-GB" sz="1400" dirty="0" smtClean="0">
                <a:latin typeface="Century Gothic" panose="020B0502020202020204" pitchFamily="34" charset="0"/>
              </a:rPr>
              <a:t>the ages </a:t>
            </a:r>
            <a:r>
              <a:rPr lang="en-GB" sz="1400" dirty="0">
                <a:latin typeface="Century Gothic" panose="020B0502020202020204" pitchFamily="34" charset="0"/>
              </a:rPr>
              <a:t>of five and 13 years. A </a:t>
            </a:r>
            <a:r>
              <a:rPr lang="en-GB" sz="1400" dirty="0" smtClean="0">
                <a:latin typeface="Century Gothic" panose="020B0502020202020204" pitchFamily="34" charset="0"/>
              </a:rPr>
              <a:t>fee of </a:t>
            </a:r>
            <a:r>
              <a:rPr lang="en-GB" sz="1400" dirty="0">
                <a:latin typeface="Century Gothic" panose="020B0502020202020204" pitchFamily="34" charset="0"/>
              </a:rPr>
              <a:t>about 2d a week was usually charged, which many families </a:t>
            </a:r>
            <a:r>
              <a:rPr lang="en-GB" sz="1400" dirty="0" smtClean="0">
                <a:latin typeface="Century Gothic" panose="020B0502020202020204" pitchFamily="34" charset="0"/>
              </a:rPr>
              <a:t>could not </a:t>
            </a:r>
            <a:r>
              <a:rPr lang="en-GB" sz="1400" dirty="0">
                <a:latin typeface="Century Gothic" panose="020B0502020202020204" pitchFamily="34" charset="0"/>
              </a:rPr>
              <a:t>afford, especially as sending a child to school meant they </a:t>
            </a:r>
            <a:r>
              <a:rPr lang="en-GB" sz="1400" dirty="0" smtClean="0">
                <a:latin typeface="Century Gothic" panose="020B0502020202020204" pitchFamily="34" charset="0"/>
              </a:rPr>
              <a:t>could not </a:t>
            </a:r>
            <a:r>
              <a:rPr lang="en-GB" sz="1400" dirty="0">
                <a:latin typeface="Century Gothic" panose="020B0502020202020204" pitchFamily="34" charset="0"/>
              </a:rPr>
              <a:t>go to work and contribute to the family’s income.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1880 – Education Act.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Elementary education was made compulsory for children aged five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to 10 but fees could still be charged.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1891 – Education Act.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Elementary education became free for children up to the age of 11.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1893 – Education Act.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The school leaving age was raised to 11 years.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1899 – Education Act.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The school leaving age was raised to 12 years.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5898" y="1383744"/>
            <a:ext cx="6791419" cy="3539430"/>
          </a:xfrm>
          <a:prstGeom prst="rect">
            <a:avLst/>
          </a:prstGeom>
          <a:noFill/>
          <a:ln>
            <a:solidFill>
              <a:srgbClr val="333F48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Look at the picture of Shepherd Street School (document </a:t>
            </a:r>
            <a:r>
              <a:rPr lang="en-GB" sz="1400" b="1" dirty="0" smtClean="0">
                <a:latin typeface="Century Gothic" panose="020B0502020202020204" pitchFamily="34" charset="0"/>
              </a:rPr>
              <a:t>7)</a:t>
            </a:r>
            <a:endParaRPr lang="en-GB" sz="1400" b="1" dirty="0" smtClean="0">
              <a:latin typeface="Century Gothic" panose="020B0502020202020204" pitchFamily="34" charset="0"/>
            </a:endParaRP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• Does the classroom look like yours? Why or why not? Make </a:t>
            </a:r>
            <a:r>
              <a:rPr lang="en-GB" sz="1400" dirty="0" smtClean="0">
                <a:latin typeface="Century Gothic" panose="020B0502020202020204" pitchFamily="34" charset="0"/>
              </a:rPr>
              <a:t>a list of the </a:t>
            </a:r>
            <a:r>
              <a:rPr lang="en-GB" sz="1400" dirty="0">
                <a:latin typeface="Century Gothic" panose="020B0502020202020204" pitchFamily="34" charset="0"/>
              </a:rPr>
              <a:t>similarities and differences.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How many children do you think there are? Make an </a:t>
            </a:r>
            <a:r>
              <a:rPr lang="en-GB" sz="1400" dirty="0" smtClean="0">
                <a:latin typeface="Century Gothic" panose="020B0502020202020204" pitchFamily="34" charset="0"/>
              </a:rPr>
              <a:t>estimate and then </a:t>
            </a:r>
            <a:r>
              <a:rPr lang="en-GB" sz="1400" dirty="0">
                <a:latin typeface="Century Gothic" panose="020B0502020202020204" pitchFamily="34" charset="0"/>
              </a:rPr>
              <a:t>count as many as you can.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Do you think the children are the same age? How old do </a:t>
            </a:r>
            <a:r>
              <a:rPr lang="en-GB" sz="1400" dirty="0" smtClean="0">
                <a:latin typeface="Century Gothic" panose="020B0502020202020204" pitchFamily="34" charset="0"/>
              </a:rPr>
              <a:t>you think they </a:t>
            </a:r>
            <a:r>
              <a:rPr lang="en-GB" sz="1400" dirty="0">
                <a:latin typeface="Century Gothic" panose="020B0502020202020204" pitchFamily="34" charset="0"/>
              </a:rPr>
              <a:t>are?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How many adults can you count? How many adults are in </a:t>
            </a:r>
            <a:r>
              <a:rPr lang="en-GB" sz="1400" dirty="0" smtClean="0">
                <a:latin typeface="Century Gothic" panose="020B0502020202020204" pitchFamily="34" charset="0"/>
              </a:rPr>
              <a:t>your classroom</a:t>
            </a:r>
            <a:r>
              <a:rPr lang="en-GB" sz="1400" dirty="0">
                <a:latin typeface="Century Gothic" panose="020B0502020202020204" pitchFamily="34" charset="0"/>
              </a:rPr>
              <a:t>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do you notice about their hair? (The girls’ in particular</a:t>
            </a:r>
            <a:r>
              <a:rPr lang="en-GB" sz="1400" dirty="0" smtClean="0">
                <a:latin typeface="Century Gothic" panose="020B0502020202020204" pitchFamily="34" charset="0"/>
              </a:rPr>
              <a:t>!) We’re </a:t>
            </a:r>
            <a:r>
              <a:rPr lang="en-GB" sz="1400" dirty="0">
                <a:latin typeface="Century Gothic" panose="020B0502020202020204" pitchFamily="34" charset="0"/>
              </a:rPr>
              <a:t>not sure why their hair is like this. Have you got </a:t>
            </a:r>
            <a:r>
              <a:rPr lang="en-GB" sz="1400" dirty="0" smtClean="0">
                <a:latin typeface="Century Gothic" panose="020B0502020202020204" pitchFamily="34" charset="0"/>
              </a:rPr>
              <a:t>any ideas</a:t>
            </a:r>
            <a:r>
              <a:rPr lang="en-GB" sz="1400" dirty="0">
                <a:latin typeface="Century Gothic" panose="020B0502020202020204" pitchFamily="34" charset="0"/>
              </a:rPr>
              <a:t>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do you think it would be like to be in this class? </a:t>
            </a:r>
            <a:r>
              <a:rPr lang="en-GB" sz="1400" dirty="0" smtClean="0">
                <a:latin typeface="Century Gothic" panose="020B0502020202020204" pitchFamily="34" charset="0"/>
              </a:rPr>
              <a:t>What would </a:t>
            </a:r>
            <a:r>
              <a:rPr lang="en-GB" sz="1400" dirty="0">
                <a:latin typeface="Century Gothic" panose="020B0502020202020204" pitchFamily="34" charset="0"/>
              </a:rPr>
              <a:t>you like about it? What wouldn’t you like?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If you could ask one of the people a question, what would </a:t>
            </a:r>
            <a:r>
              <a:rPr lang="en-GB" sz="1400" dirty="0" smtClean="0">
                <a:latin typeface="Century Gothic" panose="020B0502020202020204" pitchFamily="34" charset="0"/>
              </a:rPr>
              <a:t>it be</a:t>
            </a:r>
            <a:r>
              <a:rPr lang="en-GB" sz="1400" dirty="0">
                <a:latin typeface="Century Gothic" panose="020B0502020202020204" pitchFamily="34" charset="0"/>
              </a:rPr>
              <a:t>? What do you think their answer would be?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5898" y="6447833"/>
            <a:ext cx="6838010" cy="3108543"/>
          </a:xfrm>
          <a:prstGeom prst="rect">
            <a:avLst/>
          </a:prstGeom>
          <a:noFill/>
          <a:ln>
            <a:solidFill>
              <a:srgbClr val="333F48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Look at the picture of the slate and pencil to stimulate discussion and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historical enquiry (Document </a:t>
            </a:r>
            <a:r>
              <a:rPr lang="en-GB" sz="1400" b="1" dirty="0" smtClean="0">
                <a:latin typeface="Century Gothic" panose="020B0502020202020204" pitchFamily="34" charset="0"/>
              </a:rPr>
              <a:t>8).</a:t>
            </a:r>
            <a:endParaRPr lang="en-GB" sz="1400" b="1" dirty="0" smtClean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• What do you think this object is?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materials is it made from?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How do you think you would use it?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Has the object been used a lot? What makes you think this?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reasons can you think of for not writing on paper or </a:t>
            </a:r>
            <a:r>
              <a:rPr lang="en-GB" sz="1400" dirty="0" smtClean="0">
                <a:latin typeface="Century Gothic" panose="020B0502020202020204" pitchFamily="34" charset="0"/>
              </a:rPr>
              <a:t>in books</a:t>
            </a:r>
            <a:r>
              <a:rPr lang="en-GB" sz="1400" dirty="0">
                <a:latin typeface="Century Gothic" panose="020B0502020202020204" pitchFamily="34" charset="0"/>
              </a:rPr>
              <a:t>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are the advantages of this object?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are its disadvantages?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Would you like to use it in your lessons? Why?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If you could ask the object a question what would it be?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do you think the answer would be?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Write a description of a “day in the life” of the object.</a:t>
            </a:r>
          </a:p>
        </p:txBody>
      </p:sp>
    </p:spTree>
    <p:extLst>
      <p:ext uri="{BB962C8B-B14F-4D97-AF65-F5344CB8AC3E}">
        <p14:creationId xmlns:p14="http://schemas.microsoft.com/office/powerpoint/2010/main" val="35391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5069" y="546100"/>
            <a:ext cx="11430318" cy="8465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162825" y="9568538"/>
            <a:ext cx="2834719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867" spc="47" dirty="0">
                <a:latin typeface="Century Gothic" panose="020B0502020202020204" pitchFamily="34" charset="0"/>
                <a:cs typeface="Lucida Sans"/>
              </a:rPr>
              <a:t>Shepherd </a:t>
            </a:r>
            <a:r>
              <a:rPr sz="1867" spc="67" dirty="0">
                <a:latin typeface="Century Gothic" panose="020B0502020202020204" pitchFamily="34" charset="0"/>
                <a:cs typeface="Lucida Sans"/>
              </a:rPr>
              <a:t>Street</a:t>
            </a:r>
            <a:r>
              <a:rPr sz="1867" spc="-2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867" spc="60" dirty="0">
                <a:latin typeface="Century Gothic" panose="020B0502020202020204" pitchFamily="34" charset="0"/>
                <a:cs typeface="Lucida Sans"/>
              </a:rPr>
              <a:t>School</a:t>
            </a:r>
            <a:endParaRPr sz="1867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3034" y="9850994"/>
            <a:ext cx="58760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867" spc="-513" dirty="0">
                <a:latin typeface="Century Gothic" panose="020B0502020202020204" pitchFamily="34" charset="0"/>
                <a:cs typeface="Lucida Sans"/>
              </a:rPr>
              <a:t>1</a:t>
            </a:r>
            <a:r>
              <a:rPr sz="1867" spc="27" dirty="0">
                <a:latin typeface="Century Gothic" panose="020B0502020202020204" pitchFamily="34" charset="0"/>
                <a:cs typeface="Lucida Sans"/>
              </a:rPr>
              <a:t>9</a:t>
            </a:r>
            <a:r>
              <a:rPr sz="1867" spc="152" dirty="0">
                <a:latin typeface="Century Gothic" panose="020B0502020202020204" pitchFamily="34" charset="0"/>
                <a:cs typeface="Lucida Sans"/>
              </a:rPr>
              <a:t>0</a:t>
            </a:r>
            <a:r>
              <a:rPr sz="1867" spc="-60" dirty="0">
                <a:latin typeface="Century Gothic" panose="020B0502020202020204" pitchFamily="34" charset="0"/>
                <a:cs typeface="Lucida Sans"/>
              </a:rPr>
              <a:t>2</a:t>
            </a:r>
            <a:endParaRPr sz="1867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8784" y="9568538"/>
            <a:ext cx="4699131" cy="731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867" spc="87" dirty="0">
                <a:latin typeface="Century Gothic" panose="020B0502020202020204" pitchFamily="34" charset="0"/>
                <a:cs typeface="Lucida Sans"/>
              </a:rPr>
              <a:t>Document</a:t>
            </a:r>
            <a:r>
              <a:rPr sz="1867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lang="en-GB" sz="1867" spc="-7" dirty="0">
                <a:latin typeface="Century Gothic" panose="020B0502020202020204" pitchFamily="34" charset="0"/>
                <a:cs typeface="Lucida Sans"/>
              </a:rPr>
              <a:t>7</a:t>
            </a:r>
            <a:endParaRPr sz="1867" dirty="0">
              <a:latin typeface="Century Gothic" panose="020B0502020202020204" pitchFamily="34" charset="0"/>
              <a:cs typeface="Lucida Sans"/>
            </a:endParaRPr>
          </a:p>
          <a:p>
            <a:pPr marL="199823">
              <a:spcBef>
                <a:spcPts val="880"/>
              </a:spcBef>
            </a:pPr>
            <a:r>
              <a:rPr sz="1067" spc="-7" dirty="0">
                <a:latin typeface="Century Gothic" panose="020B0502020202020204" pitchFamily="34" charset="0"/>
                <a:cs typeface="Arial"/>
              </a:rPr>
              <a:t>Resource provided by </a:t>
            </a:r>
            <a:r>
              <a:rPr sz="1067" spc="-7" dirty="0">
                <a:latin typeface="Century Gothic" panose="020B0502020202020204" pitchFamily="34" charset="0"/>
                <a:cs typeface="Arial"/>
                <a:hlinkClick r:id="rId3"/>
              </a:rPr>
              <a:t>www.mylearning.org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© 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Harris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Museum &amp; Art</a:t>
            </a:r>
            <a:r>
              <a:rPr sz="1067" spc="-6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Gallery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46279" y="9964724"/>
            <a:ext cx="109223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dirty="0">
                <a:latin typeface="Century Gothic" panose="020B0502020202020204" pitchFamily="34" charset="0"/>
                <a:cs typeface="Arial"/>
              </a:rPr>
              <a:t>7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8869" y="1689100"/>
            <a:ext cx="12344744" cy="590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141973" y="9080500"/>
            <a:ext cx="1546056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867" spc="87" dirty="0">
                <a:latin typeface="Century Gothic" panose="020B0502020202020204" pitchFamily="34" charset="0"/>
                <a:cs typeface="Lucida Sans"/>
              </a:rPr>
              <a:t>Document</a:t>
            </a:r>
            <a:r>
              <a:rPr sz="1867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lang="en-GB" sz="1867" spc="27" dirty="0">
                <a:latin typeface="Century Gothic" panose="020B0502020202020204" pitchFamily="34" charset="0"/>
                <a:cs typeface="Lucida Sans"/>
              </a:rPr>
              <a:t>8</a:t>
            </a:r>
            <a:endParaRPr sz="1867" dirty="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5869" y="8649517"/>
            <a:ext cx="1909286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867" spc="60" dirty="0">
                <a:latin typeface="Century Gothic" panose="020B0502020202020204" pitchFamily="34" charset="0"/>
                <a:cs typeface="Lucida Sans"/>
              </a:rPr>
              <a:t>Slate </a:t>
            </a:r>
            <a:r>
              <a:rPr sz="1867" spc="27" dirty="0">
                <a:latin typeface="Century Gothic" panose="020B0502020202020204" pitchFamily="34" charset="0"/>
                <a:cs typeface="Lucida Sans"/>
              </a:rPr>
              <a:t>and</a:t>
            </a:r>
            <a:r>
              <a:rPr sz="1867" spc="-20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867" spc="13" dirty="0">
                <a:latin typeface="Century Gothic" panose="020B0502020202020204" pitchFamily="34" charset="0"/>
                <a:cs typeface="Lucida Sans"/>
              </a:rPr>
              <a:t>pencil</a:t>
            </a:r>
            <a:endParaRPr sz="1867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8869" y="9766300"/>
            <a:ext cx="4516246" cy="32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spc="-7" dirty="0">
                <a:latin typeface="Century Gothic" panose="020B0502020202020204" pitchFamily="34" charset="0"/>
                <a:cs typeface="Arial"/>
              </a:rPr>
              <a:t>Resource provided by </a:t>
            </a:r>
            <a:r>
              <a:rPr sz="1067" spc="-7" dirty="0">
                <a:latin typeface="Century Gothic" panose="020B0502020202020204" pitchFamily="34" charset="0"/>
                <a:cs typeface="Arial"/>
                <a:hlinkClick r:id="rId3"/>
              </a:rPr>
              <a:t>www.mylearning.org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© 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Harris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Museum &amp; Art</a:t>
            </a:r>
            <a:r>
              <a:rPr sz="1067" spc="-6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Gallery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910469" y="10299700"/>
            <a:ext cx="109223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dirty="0">
                <a:latin typeface="Century Gothic" panose="020B0502020202020204" pitchFamily="34" charset="0"/>
                <a:cs typeface="Arial"/>
              </a:rPr>
              <a:t>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9259" y="393700"/>
            <a:ext cx="1343327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1400" b="1" dirty="0">
                <a:solidFill>
                  <a:srgbClr val="14A19A"/>
                </a:solidFill>
                <a:latin typeface="Century Gothic" panose="020B0502020202020204" pitchFamily="34" charset="0"/>
              </a:rPr>
              <a:t>Teacher </a:t>
            </a:r>
            <a:r>
              <a:rPr lang="en-GB" sz="1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Notes: Document 10 (School log book)</a:t>
            </a:r>
            <a:endParaRPr lang="en-US" sz="140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10424" y="6185154"/>
            <a:ext cx="6599202" cy="4654650"/>
            <a:chOff x="4559580" y="3999732"/>
            <a:chExt cx="4492060" cy="3168409"/>
          </a:xfrm>
        </p:grpSpPr>
        <p:sp>
          <p:nvSpPr>
            <p:cNvPr id="22" name="TextBox 21"/>
            <p:cNvSpPr txBox="1"/>
            <p:nvPr/>
          </p:nvSpPr>
          <p:spPr>
            <a:xfrm>
              <a:off x="5182301" y="6351572"/>
              <a:ext cx="3596109" cy="977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71702">
                <a:defRPr/>
              </a:pPr>
              <a:r>
                <a:rPr lang="en-GB" sz="1400" b="1" kern="0" baseline="30000" dirty="0" err="1">
                  <a:solidFill>
                    <a:srgbClr val="14A19A"/>
                  </a:solidFill>
                  <a:latin typeface="Century Gothic" panose="020B0502020202020204" pitchFamily="34" charset="0"/>
                  <a:cs typeface="Century Gothic"/>
                </a:rPr>
                <a:t>mylearning.org</a:t>
              </a:r>
              <a:endParaRPr lang="en-GB" sz="1400" b="1" kern="0" baseline="30000" dirty="0">
                <a:solidFill>
                  <a:srgbClr val="14A19A"/>
                </a:solidFill>
                <a:latin typeface="Century Gothic" panose="020B0502020202020204" pitchFamily="34" charset="0"/>
                <a:cs typeface="Century Gothic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14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1400" kern="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1400" kern="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14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14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14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1400" kern="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1400" kern="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1400" kern="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1400" kern="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1400" kern="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1400" kern="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36" name="Hexagon 3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1400" kern="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1400" kern="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1400" kern="0" dirty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00884" y="3971299"/>
            <a:ext cx="6438118" cy="5478423"/>
          </a:xfrm>
          <a:prstGeom prst="rect">
            <a:avLst/>
          </a:prstGeom>
          <a:noFill/>
          <a:ln>
            <a:solidFill>
              <a:srgbClr val="333F48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Use the document </a:t>
            </a:r>
            <a:r>
              <a:rPr lang="en-GB" sz="1400" b="1" i="1" dirty="0">
                <a:latin typeface="Century Gothic" panose="020B0502020202020204" pitchFamily="34" charset="0"/>
              </a:rPr>
              <a:t>Extracts from the log book of St Mary’s Street</a:t>
            </a:r>
          </a:p>
          <a:p>
            <a:r>
              <a:rPr lang="nl-NL" sz="1400" b="1" i="1" dirty="0">
                <a:latin typeface="Century Gothic" panose="020B0502020202020204" pitchFamily="34" charset="0"/>
              </a:rPr>
              <a:t>Wesleyan Methodist School </a:t>
            </a:r>
            <a:r>
              <a:rPr lang="nl-NL" sz="1400" b="1" dirty="0">
                <a:latin typeface="Century Gothic" panose="020B0502020202020204" pitchFamily="34" charset="0"/>
              </a:rPr>
              <a:t>(</a:t>
            </a:r>
            <a:r>
              <a:rPr lang="nl-NL" sz="1400" b="1">
                <a:latin typeface="Century Gothic" panose="020B0502020202020204" pitchFamily="34" charset="0"/>
              </a:rPr>
              <a:t>Document </a:t>
            </a:r>
            <a:r>
              <a:rPr lang="nl-NL" sz="1400" b="1">
                <a:latin typeface="Century Gothic" panose="020B0502020202020204" pitchFamily="34" charset="0"/>
              </a:rPr>
              <a:t>9</a:t>
            </a:r>
            <a:r>
              <a:rPr lang="nl-NL" sz="1400" b="1" smtClean="0">
                <a:latin typeface="Century Gothic" panose="020B0502020202020204" pitchFamily="34" charset="0"/>
              </a:rPr>
              <a:t>).</a:t>
            </a:r>
            <a:endParaRPr lang="nl-NL" sz="1400" b="1" dirty="0" smtClean="0">
              <a:latin typeface="Century Gothic" panose="020B0502020202020204" pitchFamily="34" charset="0"/>
            </a:endParaRPr>
          </a:p>
          <a:p>
            <a:endParaRPr lang="nl-NL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Read through the extracts</a:t>
            </a:r>
            <a:r>
              <a:rPr lang="en-GB" sz="1400" dirty="0" smtClean="0">
                <a:latin typeface="Century Gothic" panose="020B0502020202020204" pitchFamily="34" charset="0"/>
              </a:rPr>
              <a:t>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• Are there any words or terms you don’t understand? What </a:t>
            </a:r>
            <a:r>
              <a:rPr lang="en-GB" sz="1400" dirty="0" smtClean="0">
                <a:latin typeface="Century Gothic" panose="020B0502020202020204" pitchFamily="34" charset="0"/>
              </a:rPr>
              <a:t>do you </a:t>
            </a:r>
            <a:r>
              <a:rPr lang="en-GB" sz="1400" dirty="0">
                <a:latin typeface="Century Gothic" panose="020B0502020202020204" pitchFamily="34" charset="0"/>
              </a:rPr>
              <a:t>think they could mean?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is different compared to your school? What is the </a:t>
            </a:r>
            <a:r>
              <a:rPr lang="en-GB" sz="1400" dirty="0" smtClean="0">
                <a:latin typeface="Century Gothic" panose="020B0502020202020204" pitchFamily="34" charset="0"/>
              </a:rPr>
              <a:t>same or </a:t>
            </a:r>
            <a:r>
              <a:rPr lang="en-GB" sz="1400" dirty="0">
                <a:latin typeface="Century Gothic" panose="020B0502020202020204" pitchFamily="34" charset="0"/>
              </a:rPr>
              <a:t>similar to your school?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do we learn about Victorian schools from the log </a:t>
            </a:r>
            <a:r>
              <a:rPr lang="en-GB" sz="1400" dirty="0" smtClean="0">
                <a:latin typeface="Century Gothic" panose="020B0502020202020204" pitchFamily="34" charset="0"/>
              </a:rPr>
              <a:t>book entries</a:t>
            </a:r>
            <a:r>
              <a:rPr lang="en-GB" sz="1400" dirty="0">
                <a:latin typeface="Century Gothic" panose="020B0502020202020204" pitchFamily="34" charset="0"/>
              </a:rPr>
              <a:t>? Whose opinion are we getting? Whose opinion </a:t>
            </a:r>
            <a:r>
              <a:rPr lang="en-GB" sz="1400" dirty="0" smtClean="0">
                <a:latin typeface="Century Gothic" panose="020B0502020202020204" pitchFamily="34" charset="0"/>
              </a:rPr>
              <a:t>don’t we </a:t>
            </a:r>
            <a:r>
              <a:rPr lang="en-GB" sz="1400" dirty="0">
                <a:latin typeface="Century Gothic" panose="020B0502020202020204" pitchFamily="34" charset="0"/>
              </a:rPr>
              <a:t>get? How could we find out what their opinion might </a:t>
            </a:r>
            <a:r>
              <a:rPr lang="en-GB" sz="1400" dirty="0" smtClean="0">
                <a:latin typeface="Century Gothic" panose="020B0502020202020204" pitchFamily="34" charset="0"/>
              </a:rPr>
              <a:t>have been</a:t>
            </a:r>
            <a:r>
              <a:rPr lang="en-GB" sz="1400" dirty="0">
                <a:latin typeface="Century Gothic" panose="020B0502020202020204" pitchFamily="34" charset="0"/>
              </a:rPr>
              <a:t>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Why do you think log books were kept?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How does the school recruit pupils?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Find out what a half timer was.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do you think it would have been like to be a half timer?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reasons are there for children not attending school?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reasons can you think of for children not </a:t>
            </a:r>
            <a:r>
              <a:rPr lang="en-GB" sz="1400" dirty="0" smtClean="0">
                <a:latin typeface="Century Gothic" panose="020B0502020202020204" pitchFamily="34" charset="0"/>
              </a:rPr>
              <a:t>attending school </a:t>
            </a:r>
            <a:r>
              <a:rPr lang="en-GB" sz="1400" dirty="0">
                <a:latin typeface="Century Gothic" panose="020B0502020202020204" pitchFamily="34" charset="0"/>
              </a:rPr>
              <a:t>today?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Do you think the mills and schools worked together to help </a:t>
            </a:r>
            <a:r>
              <a:rPr lang="en-GB" sz="1400" dirty="0" smtClean="0">
                <a:latin typeface="Century Gothic" panose="020B0502020202020204" pitchFamily="34" charset="0"/>
              </a:rPr>
              <a:t>the children </a:t>
            </a:r>
            <a:r>
              <a:rPr lang="en-GB" sz="1400" dirty="0">
                <a:latin typeface="Century Gothic" panose="020B0502020202020204" pitchFamily="34" charset="0"/>
              </a:rPr>
              <a:t>get an education? What evidence is there to </a:t>
            </a:r>
            <a:r>
              <a:rPr lang="en-GB" sz="1400" dirty="0" smtClean="0">
                <a:latin typeface="Century Gothic" panose="020B0502020202020204" pitchFamily="34" charset="0"/>
              </a:rPr>
              <a:t>support your </a:t>
            </a:r>
            <a:r>
              <a:rPr lang="en-GB" sz="1400" dirty="0">
                <a:latin typeface="Century Gothic" panose="020B0502020202020204" pitchFamily="34" charset="0"/>
              </a:rPr>
              <a:t>ideas?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do you think a pupil teacher was?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do the children do when they leave school?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Write about an event from a log book from a participant’s </a:t>
            </a:r>
            <a:r>
              <a:rPr lang="en-GB" sz="1400" dirty="0" smtClean="0">
                <a:latin typeface="Century Gothic" panose="020B0502020202020204" pitchFamily="34" charset="0"/>
              </a:rPr>
              <a:t>or eye </a:t>
            </a:r>
            <a:r>
              <a:rPr lang="en-GB" sz="1400" dirty="0">
                <a:latin typeface="Century Gothic" panose="020B0502020202020204" pitchFamily="34" charset="0"/>
              </a:rPr>
              <a:t>witness point of view.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4528" y="3951746"/>
            <a:ext cx="6838010" cy="2893100"/>
          </a:xfrm>
          <a:prstGeom prst="rect">
            <a:avLst/>
          </a:prstGeom>
          <a:noFill/>
          <a:ln>
            <a:solidFill>
              <a:srgbClr val="333F48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Take it Further</a:t>
            </a:r>
            <a:r>
              <a:rPr lang="en-GB" sz="1400" b="1" dirty="0" smtClean="0">
                <a:latin typeface="Century Gothic" panose="020B0502020202020204" pitchFamily="34" charset="0"/>
              </a:rPr>
              <a:t>: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• Turn your classroom or hall into a Victorian classroom and hold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a dictation or handwriting lesson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Hold a drill lesson in the hall. Make this more realistic </a:t>
            </a:r>
            <a:r>
              <a:rPr lang="en-GB" sz="1400" dirty="0" smtClean="0">
                <a:latin typeface="Century Gothic" panose="020B0502020202020204" pitchFamily="34" charset="0"/>
              </a:rPr>
              <a:t>by getting the whole </a:t>
            </a:r>
            <a:r>
              <a:rPr lang="en-GB" sz="1400" dirty="0">
                <a:latin typeface="Century Gothic" panose="020B0502020202020204" pitchFamily="34" charset="0"/>
              </a:rPr>
              <a:t>year group or school together in </a:t>
            </a:r>
            <a:r>
              <a:rPr lang="en-GB" sz="1400" dirty="0" smtClean="0">
                <a:latin typeface="Century Gothic" panose="020B0502020202020204" pitchFamily="34" charset="0"/>
              </a:rPr>
              <a:t>ordered rows </a:t>
            </a:r>
            <a:r>
              <a:rPr lang="en-GB" sz="1400" dirty="0">
                <a:latin typeface="Century Gothic" panose="020B0502020202020204" pitchFamily="34" charset="0"/>
              </a:rPr>
              <a:t>with one teacher leading a strict drill with them all.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Discuss the issue of abandoned “street </a:t>
            </a:r>
            <a:r>
              <a:rPr lang="en-GB" sz="1400" dirty="0" smtClean="0">
                <a:latin typeface="Century Gothic" panose="020B0502020202020204" pitchFamily="34" charset="0"/>
              </a:rPr>
              <a:t>urchin” children/orphans. Why </a:t>
            </a:r>
            <a:r>
              <a:rPr lang="en-GB" sz="1400" dirty="0">
                <a:latin typeface="Century Gothic" panose="020B0502020202020204" pitchFamily="34" charset="0"/>
              </a:rPr>
              <a:t>were children abandoned? How </a:t>
            </a:r>
            <a:r>
              <a:rPr lang="en-GB" sz="1400" dirty="0" smtClean="0">
                <a:latin typeface="Century Gothic" panose="020B0502020202020204" pitchFamily="34" charset="0"/>
              </a:rPr>
              <a:t>would being </a:t>
            </a:r>
            <a:r>
              <a:rPr lang="en-GB" sz="1400" dirty="0">
                <a:latin typeface="Century Gothic" panose="020B0502020202020204" pitchFamily="34" charset="0"/>
              </a:rPr>
              <a:t>abandoned make you feel? Why were there </a:t>
            </a:r>
            <a:r>
              <a:rPr lang="en-GB" sz="1400" dirty="0" smtClean="0">
                <a:latin typeface="Century Gothic" panose="020B0502020202020204" pitchFamily="34" charset="0"/>
              </a:rPr>
              <a:t>larger numbers </a:t>
            </a:r>
            <a:r>
              <a:rPr lang="en-GB" sz="1400" dirty="0">
                <a:latin typeface="Century Gothic" panose="020B0502020202020204" pitchFamily="34" charset="0"/>
              </a:rPr>
              <a:t>of orphans in Victorian times? What might </a:t>
            </a:r>
            <a:r>
              <a:rPr lang="en-GB" sz="1400" dirty="0" smtClean="0">
                <a:latin typeface="Century Gothic" panose="020B0502020202020204" pitchFamily="34" charset="0"/>
              </a:rPr>
              <a:t>have happened </a:t>
            </a:r>
            <a:r>
              <a:rPr lang="en-GB" sz="1400" dirty="0">
                <a:latin typeface="Century Gothic" panose="020B0502020202020204" pitchFamily="34" charset="0"/>
              </a:rPr>
              <a:t>to them if the missions and charities didn’t help?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Find out if your school has log books and where they are </a:t>
            </a:r>
            <a:r>
              <a:rPr lang="en-GB" sz="1400" dirty="0" smtClean="0">
                <a:latin typeface="Century Gothic" panose="020B0502020202020204" pitchFamily="34" charset="0"/>
              </a:rPr>
              <a:t>kept. Have </a:t>
            </a:r>
            <a:r>
              <a:rPr lang="en-GB" sz="1400" dirty="0">
                <a:latin typeface="Century Gothic" panose="020B0502020202020204" pitchFamily="34" charset="0"/>
              </a:rPr>
              <a:t>a look at one if possible. Does it record any key </a:t>
            </a:r>
            <a:r>
              <a:rPr lang="en-GB" sz="1400" dirty="0" smtClean="0">
                <a:latin typeface="Century Gothic" panose="020B0502020202020204" pitchFamily="34" charset="0"/>
              </a:rPr>
              <a:t>or interesting </a:t>
            </a:r>
            <a:r>
              <a:rPr lang="en-GB" sz="1400" dirty="0">
                <a:latin typeface="Century Gothic" panose="020B0502020202020204" pitchFamily="34" charset="0"/>
              </a:rPr>
              <a:t>events?</a:t>
            </a:r>
            <a:r>
              <a:rPr lang="en-GB" sz="1400" dirty="0" smtClean="0">
                <a:latin typeface="Century Gothic" panose="020B0502020202020204" pitchFamily="34" charset="0"/>
              </a:rPr>
              <a:t>.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342" y="776649"/>
            <a:ext cx="13321284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Log books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Schools receiving money from the government were required </a:t>
            </a:r>
            <a:r>
              <a:rPr lang="en-GB" sz="1400" dirty="0" smtClean="0">
                <a:latin typeface="Century Gothic" panose="020B0502020202020204" pitchFamily="34" charset="0"/>
              </a:rPr>
              <a:t>to keep </a:t>
            </a:r>
            <a:r>
              <a:rPr lang="en-GB" sz="1400" dirty="0">
                <a:latin typeface="Century Gothic" panose="020B0502020202020204" pitchFamily="34" charset="0"/>
              </a:rPr>
              <a:t>a daily log of school events so that inspectors could check that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public money was being well spent. They included information </a:t>
            </a:r>
            <a:r>
              <a:rPr lang="en-GB" sz="1400" dirty="0" smtClean="0">
                <a:latin typeface="Century Gothic" panose="020B0502020202020204" pitchFamily="34" charset="0"/>
              </a:rPr>
              <a:t>about attendance </a:t>
            </a:r>
            <a:r>
              <a:rPr lang="en-GB" sz="1400" dirty="0">
                <a:latin typeface="Century Gothic" panose="020B0502020202020204" pitchFamily="34" charset="0"/>
              </a:rPr>
              <a:t>and reasons for absence, visits from inspectors, special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occasions, school closures and appointments of new </a:t>
            </a:r>
            <a:r>
              <a:rPr lang="en-GB" sz="1400" dirty="0" smtClean="0">
                <a:latin typeface="Century Gothic" panose="020B0502020202020204" pitchFamily="34" charset="0"/>
              </a:rPr>
              <a:t>staff. Resource </a:t>
            </a:r>
            <a:r>
              <a:rPr lang="en-GB" sz="1400" dirty="0">
                <a:latin typeface="Century Gothic" panose="020B0502020202020204" pitchFamily="34" charset="0"/>
              </a:rPr>
              <a:t>created by www.mylearning.org © Harris Museum &amp; Art Gallery 17</a:t>
            </a:r>
          </a:p>
          <a:p>
            <a:endParaRPr lang="en-GB" sz="1400" dirty="0" smtClean="0">
              <a:latin typeface="Century Gothic" panose="020B0502020202020204" pitchFamily="34" charset="0"/>
            </a:endParaRP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Half timers </a:t>
            </a:r>
          </a:p>
          <a:p>
            <a:r>
              <a:rPr lang="en-GB" sz="1400" dirty="0" smtClean="0">
                <a:latin typeface="Century Gothic" panose="020B0502020202020204" pitchFamily="34" charset="0"/>
              </a:rPr>
              <a:t>Half-timers </a:t>
            </a:r>
            <a:r>
              <a:rPr lang="en-GB" sz="1400" dirty="0">
                <a:latin typeface="Century Gothic" panose="020B0502020202020204" pitchFamily="34" charset="0"/>
              </a:rPr>
              <a:t>were children who spent half their day in school and </a:t>
            </a:r>
            <a:r>
              <a:rPr lang="en-GB" sz="1400" dirty="0" smtClean="0">
                <a:latin typeface="Century Gothic" panose="020B0502020202020204" pitchFamily="34" charset="0"/>
              </a:rPr>
              <a:t>half working </a:t>
            </a:r>
            <a:r>
              <a:rPr lang="en-GB" sz="1400" dirty="0">
                <a:latin typeface="Century Gothic" panose="020B0502020202020204" pitchFamily="34" charset="0"/>
              </a:rPr>
              <a:t>in the cotton mills. The system was introduced in 1844 </a:t>
            </a:r>
            <a:r>
              <a:rPr lang="en-GB" sz="1400" dirty="0" smtClean="0">
                <a:latin typeface="Century Gothic" panose="020B0502020202020204" pitchFamily="34" charset="0"/>
              </a:rPr>
              <a:t>and lasted </a:t>
            </a:r>
            <a:r>
              <a:rPr lang="en-GB" sz="1400" dirty="0">
                <a:latin typeface="Century Gothic" panose="020B0502020202020204" pitchFamily="34" charset="0"/>
              </a:rPr>
              <a:t>until 1918 when it was phased out under new legislation </a:t>
            </a:r>
            <a:r>
              <a:rPr lang="en-GB" sz="1400" dirty="0" smtClean="0">
                <a:latin typeface="Century Gothic" panose="020B0502020202020204" pitchFamily="34" charset="0"/>
              </a:rPr>
              <a:t>that required </a:t>
            </a:r>
            <a:r>
              <a:rPr lang="en-GB" sz="1400" dirty="0">
                <a:latin typeface="Century Gothic" panose="020B0502020202020204" pitchFamily="34" charset="0"/>
              </a:rPr>
              <a:t>children up to the age of 14 to receive full time </a:t>
            </a:r>
            <a:r>
              <a:rPr lang="en-GB" sz="1400" dirty="0" smtClean="0">
                <a:latin typeface="Century Gothic" panose="020B0502020202020204" pitchFamily="34" charset="0"/>
              </a:rPr>
              <a:t>education. Half </a:t>
            </a:r>
            <a:r>
              <a:rPr lang="en-GB" sz="1400" dirty="0">
                <a:latin typeface="Century Gothic" panose="020B0502020202020204" pitchFamily="34" charset="0"/>
              </a:rPr>
              <a:t>timers were required to attend school for 3 hours </a:t>
            </a:r>
            <a:r>
              <a:rPr lang="en-GB" sz="1400" dirty="0" smtClean="0">
                <a:latin typeface="Century Gothic" panose="020B0502020202020204" pitchFamily="34" charset="0"/>
              </a:rPr>
              <a:t>every weekday</a:t>
            </a:r>
            <a:r>
              <a:rPr lang="en-GB" sz="1400" dirty="0">
                <a:latin typeface="Century Gothic" panose="020B0502020202020204" pitchFamily="34" charset="0"/>
              </a:rPr>
              <a:t>. Because they were not at school full time, they paid </a:t>
            </a:r>
            <a:r>
              <a:rPr lang="en-GB" sz="1400" dirty="0" smtClean="0">
                <a:latin typeface="Century Gothic" panose="020B0502020202020204" pitchFamily="34" charset="0"/>
              </a:rPr>
              <a:t>a reduced </a:t>
            </a:r>
            <a:r>
              <a:rPr lang="en-GB" sz="1400" dirty="0">
                <a:latin typeface="Century Gothic" panose="020B0502020202020204" pitchFamily="34" charset="0"/>
              </a:rPr>
              <a:t>fee. The system was therefore beneficial for the </a:t>
            </a:r>
            <a:r>
              <a:rPr lang="en-GB" sz="1400" dirty="0" smtClean="0">
                <a:latin typeface="Century Gothic" panose="020B0502020202020204" pitchFamily="34" charset="0"/>
              </a:rPr>
              <a:t>family income </a:t>
            </a:r>
            <a:r>
              <a:rPr lang="en-GB" sz="1400" dirty="0">
                <a:latin typeface="Century Gothic" panose="020B0502020202020204" pitchFamily="34" charset="0"/>
              </a:rPr>
              <a:t>as school costs were cheaper and the children were still </a:t>
            </a:r>
            <a:r>
              <a:rPr lang="en-GB" sz="1400" dirty="0" smtClean="0">
                <a:latin typeface="Century Gothic" panose="020B0502020202020204" pitchFamily="34" charset="0"/>
              </a:rPr>
              <a:t>able to </a:t>
            </a:r>
            <a:r>
              <a:rPr lang="en-GB" sz="1400" dirty="0">
                <a:latin typeface="Century Gothic" panose="020B0502020202020204" pitchFamily="34" charset="0"/>
              </a:rPr>
              <a:t>bring in a wage</a:t>
            </a:r>
            <a:r>
              <a:rPr lang="en-GB" sz="1400" dirty="0" smtClean="0">
                <a:latin typeface="Century Gothic" panose="020B0502020202020204" pitchFamily="34" charset="0"/>
              </a:rPr>
              <a:t>.</a:t>
            </a:r>
            <a:endParaRPr lang="en-GB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865445" y="1221796"/>
            <a:ext cx="14164817" cy="10230204"/>
            <a:chOff x="308638" y="621187"/>
            <a:chExt cx="9641956" cy="6963675"/>
          </a:xfrm>
        </p:grpSpPr>
        <p:grpSp>
          <p:nvGrpSpPr>
            <p:cNvPr id="62" name="Group 61"/>
            <p:cNvGrpSpPr/>
            <p:nvPr/>
          </p:nvGrpSpPr>
          <p:grpSpPr>
            <a:xfrm>
              <a:off x="308638" y="621187"/>
              <a:ext cx="8646964" cy="5306869"/>
              <a:chOff x="308638" y="621187"/>
              <a:chExt cx="8646964" cy="5306869"/>
            </a:xfrm>
          </p:grpSpPr>
          <p:sp>
            <p:nvSpPr>
              <p:cNvPr id="67" name="Hexagon 66"/>
              <p:cNvSpPr/>
              <p:nvPr/>
            </p:nvSpPr>
            <p:spPr>
              <a:xfrm>
                <a:off x="6759443" y="445292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 </a:t>
                </a:r>
              </a:p>
            </p:txBody>
          </p:sp>
          <p:sp>
            <p:nvSpPr>
              <p:cNvPr id="68" name="Hexagon 67"/>
              <p:cNvSpPr/>
              <p:nvPr/>
            </p:nvSpPr>
            <p:spPr>
              <a:xfrm>
                <a:off x="3789411" y="2805548"/>
                <a:ext cx="1711158" cy="147513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1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endParaRPr lang="en-US" sz="2644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Hexagon 68"/>
              <p:cNvSpPr/>
              <p:nvPr/>
            </p:nvSpPr>
            <p:spPr>
              <a:xfrm>
                <a:off x="6759443" y="281186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endParaRPr lang="en-US" sz="2644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Hexagon 69"/>
              <p:cNvSpPr/>
              <p:nvPr/>
            </p:nvSpPr>
            <p:spPr>
              <a:xfrm>
                <a:off x="6972686" y="1407157"/>
                <a:ext cx="1291389" cy="111326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1" name="Hexagon 70"/>
              <p:cNvSpPr/>
              <p:nvPr/>
            </p:nvSpPr>
            <p:spPr>
              <a:xfrm>
                <a:off x="8043877" y="62118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2" name="Hexagon 71"/>
              <p:cNvSpPr/>
              <p:nvPr/>
            </p:nvSpPr>
            <p:spPr>
              <a:xfrm>
                <a:off x="4116246" y="4725334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4" name="Hexagon 73"/>
              <p:cNvSpPr/>
              <p:nvPr/>
            </p:nvSpPr>
            <p:spPr>
              <a:xfrm>
                <a:off x="2877686" y="4485812"/>
                <a:ext cx="911725" cy="785970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5" name="Hexagon 74"/>
              <p:cNvSpPr/>
              <p:nvPr/>
            </p:nvSpPr>
            <p:spPr>
              <a:xfrm>
                <a:off x="5534894" y="2212532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6" name="Hexagon 75"/>
              <p:cNvSpPr/>
              <p:nvPr/>
            </p:nvSpPr>
            <p:spPr>
              <a:xfrm>
                <a:off x="4733212" y="659106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7" name="Hexagon 76"/>
              <p:cNvSpPr/>
              <p:nvPr/>
            </p:nvSpPr>
            <p:spPr>
              <a:xfrm>
                <a:off x="308638" y="5231821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8" name="Hexagon 77"/>
              <p:cNvSpPr/>
              <p:nvPr/>
            </p:nvSpPr>
            <p:spPr>
              <a:xfrm>
                <a:off x="5292080" y="3645024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 </a:t>
                </a:r>
              </a:p>
            </p:txBody>
          </p:sp>
        </p:grpSp>
        <p:sp>
          <p:nvSpPr>
            <p:cNvPr id="63" name="Hexagon 62"/>
            <p:cNvSpPr/>
            <p:nvPr/>
          </p:nvSpPr>
          <p:spPr>
            <a:xfrm>
              <a:off x="5275258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1702"/>
              <a:endParaRPr lang="en-US" sz="2644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>
              <a:off x="6759443" y="610972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1702"/>
              <a:r>
                <a:rPr lang="en-US" sz="2644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65" name="Hexagon 64"/>
            <p:cNvSpPr/>
            <p:nvPr/>
          </p:nvSpPr>
          <p:spPr>
            <a:xfrm>
              <a:off x="8229246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1702"/>
              <a:endParaRPr lang="en-US" sz="2644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8239436" y="362776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1702"/>
              <a:r>
                <a:rPr lang="en-US" sz="2644" dirty="0">
                  <a:solidFill>
                    <a:prstClr val="white"/>
                  </a:solidFill>
                </a:rPr>
                <a:t> 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51768" y="9184454"/>
            <a:ext cx="10408219" cy="90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3527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Free learning resources from arts, cultural and heritage organisations</a:t>
            </a:r>
          </a:p>
          <a:p>
            <a:pPr defTabSz="671702"/>
            <a:r>
              <a:rPr lang="en-GB" sz="5289" b="1" baseline="30000" dirty="0" err="1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4701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1768" y="3094767"/>
            <a:ext cx="10801614" cy="3283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933" marR="6773"/>
            <a:r>
              <a:rPr lang="en-GB" sz="2667" spc="20" dirty="0">
                <a:latin typeface="Century Gothic" panose="020B0502020202020204" pitchFamily="34" charset="0"/>
                <a:cs typeface="Lucida Sans"/>
              </a:rPr>
              <a:t>These </a:t>
            </a:r>
            <a:r>
              <a:rPr lang="en-GB" sz="2667" spc="13" dirty="0">
                <a:latin typeface="Century Gothic" panose="020B0502020202020204" pitchFamily="34" charset="0"/>
                <a:cs typeface="Lucida Sans"/>
              </a:rPr>
              <a:t>resources </a:t>
            </a:r>
            <a:r>
              <a:rPr lang="en-GB" sz="2667" spc="-7" dirty="0">
                <a:latin typeface="Century Gothic" panose="020B0502020202020204" pitchFamily="34" charset="0"/>
                <a:cs typeface="Lucida Sans"/>
              </a:rPr>
              <a:t>look </a:t>
            </a:r>
            <a:r>
              <a:rPr lang="en-GB" sz="2667" spc="40" dirty="0">
                <a:latin typeface="Century Gothic" panose="020B0502020202020204" pitchFamily="34" charset="0"/>
                <a:cs typeface="Lucida Sans"/>
              </a:rPr>
              <a:t>at </a:t>
            </a:r>
            <a:r>
              <a:rPr lang="en-GB" sz="2667" spc="27" dirty="0">
                <a:latin typeface="Century Gothic" panose="020B0502020202020204" pitchFamily="34" charset="0"/>
                <a:cs typeface="Lucida Sans"/>
              </a:rPr>
              <a:t>the </a:t>
            </a:r>
            <a:r>
              <a:rPr lang="en-GB" sz="2667" spc="27" dirty="0" smtClean="0">
                <a:latin typeface="Century Gothic" panose="020B0502020202020204" pitchFamily="34" charset="0"/>
                <a:cs typeface="Lucida Sans"/>
              </a:rPr>
              <a:t>working and school lives of Victorian children.</a:t>
            </a:r>
            <a:endParaRPr lang="en-GB" sz="2667" spc="13" dirty="0">
              <a:latin typeface="Century Gothic" panose="020B0502020202020204" pitchFamily="34" charset="0"/>
              <a:cs typeface="Lucida Sans"/>
            </a:endParaRPr>
          </a:p>
          <a:p>
            <a:pPr marL="16933" marR="6773"/>
            <a:endParaRPr lang="en-GB" sz="2667" dirty="0">
              <a:latin typeface="Century Gothic" panose="020B0502020202020204" pitchFamily="34" charset="0"/>
              <a:cs typeface="Times New Roman"/>
            </a:endParaRPr>
          </a:p>
          <a:p>
            <a:pPr marL="16933" marR="137157"/>
            <a:r>
              <a:rPr lang="en-GB" sz="2667" spc="20" dirty="0">
                <a:latin typeface="Century Gothic" panose="020B0502020202020204" pitchFamily="34" charset="0"/>
                <a:cs typeface="Lucida Sans"/>
              </a:rPr>
              <a:t>The </a:t>
            </a:r>
            <a:r>
              <a:rPr lang="en-GB" sz="2667" spc="40" dirty="0">
                <a:latin typeface="Century Gothic" panose="020B0502020202020204" pitchFamily="34" charset="0"/>
                <a:cs typeface="Lucida Sans"/>
              </a:rPr>
              <a:t>activity </a:t>
            </a:r>
            <a:r>
              <a:rPr lang="en-GB" sz="2667" spc="7" dirty="0">
                <a:latin typeface="Century Gothic" panose="020B0502020202020204" pitchFamily="34" charset="0"/>
                <a:cs typeface="Lucida Sans"/>
              </a:rPr>
              <a:t>suggestions use </a:t>
            </a:r>
            <a:r>
              <a:rPr lang="en-GB" sz="2667" spc="33" dirty="0" smtClean="0">
                <a:latin typeface="Century Gothic" panose="020B0502020202020204" pitchFamily="34" charset="0"/>
                <a:cs typeface="Lucida Sans"/>
              </a:rPr>
              <a:t>contemporary documents, objects, paintings and </a:t>
            </a:r>
            <a:r>
              <a:rPr lang="en-GB" sz="2667" spc="27" dirty="0">
                <a:latin typeface="Century Gothic" panose="020B0502020202020204" pitchFamily="34" charset="0"/>
                <a:cs typeface="Lucida Sans"/>
              </a:rPr>
              <a:t>photographs </a:t>
            </a:r>
            <a:r>
              <a:rPr lang="en-GB" sz="2667" spc="40" dirty="0">
                <a:latin typeface="Century Gothic" panose="020B0502020202020204" pitchFamily="34" charset="0"/>
                <a:cs typeface="Lucida Sans"/>
              </a:rPr>
              <a:t>to  </a:t>
            </a:r>
            <a:r>
              <a:rPr lang="en-GB" sz="2667" spc="33" dirty="0">
                <a:latin typeface="Century Gothic" panose="020B0502020202020204" pitchFamily="34" charset="0"/>
                <a:cs typeface="Lucida Sans"/>
              </a:rPr>
              <a:t>encourage </a:t>
            </a:r>
            <a:r>
              <a:rPr lang="en-GB" sz="2667" dirty="0">
                <a:latin typeface="Century Gothic" panose="020B0502020202020204" pitchFamily="34" charset="0"/>
                <a:cs typeface="Lucida Sans"/>
              </a:rPr>
              <a:t>historical enquiry, </a:t>
            </a:r>
            <a:r>
              <a:rPr lang="en-GB" sz="2667" spc="-13" dirty="0">
                <a:latin typeface="Century Gothic" panose="020B0502020202020204" pitchFamily="34" charset="0"/>
                <a:cs typeface="Lucida Sans"/>
              </a:rPr>
              <a:t>thinking </a:t>
            </a:r>
            <a:r>
              <a:rPr lang="en-GB" sz="2667" spc="-47" dirty="0">
                <a:latin typeface="Century Gothic" panose="020B0502020202020204" pitchFamily="34" charset="0"/>
                <a:cs typeface="Lucida Sans"/>
              </a:rPr>
              <a:t>skills </a:t>
            </a:r>
            <a:r>
              <a:rPr lang="en-GB" sz="2667" spc="27" dirty="0">
                <a:latin typeface="Century Gothic" panose="020B0502020202020204" pitchFamily="34" charset="0"/>
                <a:cs typeface="Lucida Sans"/>
              </a:rPr>
              <a:t>and group </a:t>
            </a:r>
            <a:r>
              <a:rPr lang="en-GB" sz="2667" spc="7" dirty="0">
                <a:latin typeface="Century Gothic" panose="020B0502020202020204" pitchFamily="34" charset="0"/>
                <a:cs typeface="Lucida Sans"/>
              </a:rPr>
              <a:t>collaboration.  </a:t>
            </a:r>
          </a:p>
          <a:p>
            <a:pPr marL="16933" marR="137157"/>
            <a:endParaRPr lang="en-GB" sz="2667" spc="7" dirty="0">
              <a:latin typeface="Century Gothic" panose="020B0502020202020204" pitchFamily="34" charset="0"/>
              <a:cs typeface="Lucida Sans"/>
            </a:endParaRPr>
          </a:p>
          <a:p>
            <a:pPr marL="16933" marR="137157"/>
            <a:r>
              <a:rPr lang="en-GB" sz="2667" spc="33" dirty="0">
                <a:latin typeface="Century Gothic" panose="020B0502020202020204" pitchFamily="34" charset="0"/>
                <a:cs typeface="Lucida Sans"/>
              </a:rPr>
              <a:t>Many </a:t>
            </a:r>
            <a:r>
              <a:rPr lang="en-GB" sz="2667" spc="20" dirty="0">
                <a:latin typeface="Century Gothic" panose="020B0502020202020204" pitchFamily="34" charset="0"/>
                <a:cs typeface="Lucida Sans"/>
              </a:rPr>
              <a:t>of </a:t>
            </a:r>
            <a:r>
              <a:rPr lang="en-GB" sz="2667" spc="27" dirty="0">
                <a:latin typeface="Century Gothic" panose="020B0502020202020204" pitchFamily="34" charset="0"/>
                <a:cs typeface="Lucida Sans"/>
              </a:rPr>
              <a:t>the </a:t>
            </a:r>
            <a:r>
              <a:rPr lang="en-GB" sz="2667" spc="13" dirty="0">
                <a:latin typeface="Century Gothic" panose="020B0502020202020204" pitchFamily="34" charset="0"/>
                <a:cs typeface="Lucida Sans"/>
              </a:rPr>
              <a:t>activities </a:t>
            </a:r>
            <a:r>
              <a:rPr lang="en-GB" sz="2667" spc="47" dirty="0">
                <a:latin typeface="Century Gothic" panose="020B0502020202020204" pitchFamily="34" charset="0"/>
                <a:cs typeface="Lucida Sans"/>
              </a:rPr>
              <a:t>have </a:t>
            </a:r>
            <a:r>
              <a:rPr lang="en-GB" sz="2667" spc="13" dirty="0">
                <a:latin typeface="Century Gothic" panose="020B0502020202020204" pitchFamily="34" charset="0"/>
                <a:cs typeface="Lucida Sans"/>
              </a:rPr>
              <a:t>cross </a:t>
            </a:r>
            <a:r>
              <a:rPr lang="en-GB" sz="2667" dirty="0">
                <a:latin typeface="Century Gothic" panose="020B0502020202020204" pitchFamily="34" charset="0"/>
                <a:cs typeface="Lucida Sans"/>
              </a:rPr>
              <a:t>curricular</a:t>
            </a:r>
            <a:r>
              <a:rPr lang="en-GB" sz="2667" spc="-26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lang="en-GB" sz="2667" spc="-47" dirty="0">
                <a:latin typeface="Century Gothic" panose="020B0502020202020204" pitchFamily="34" charset="0"/>
                <a:cs typeface="Lucida Sans"/>
              </a:rPr>
              <a:t>links.</a:t>
            </a:r>
            <a:endParaRPr lang="en-GB" sz="2667" dirty="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1768" y="7249565"/>
            <a:ext cx="109960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2400" b="1" dirty="0">
                <a:solidFill>
                  <a:srgbClr val="14A19A"/>
                </a:solidFill>
                <a:latin typeface="Century Gothic" panose="020B0502020202020204" pitchFamily="34" charset="0"/>
              </a:rPr>
              <a:t>This resource was created by the Harris Museum. </a:t>
            </a:r>
          </a:p>
          <a:p>
            <a:pPr defTabSz="671702"/>
            <a:r>
              <a:rPr lang="en-GB" sz="2400" b="1" dirty="0">
                <a:latin typeface="Century Gothic" panose="020B0502020202020204" pitchFamily="34" charset="0"/>
                <a:sym typeface="Symbol" panose="05050102010706020507" pitchFamily="18" charset="2"/>
              </a:rPr>
              <a:t>Harris Museum </a:t>
            </a:r>
            <a:endParaRPr lang="en-US" sz="2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59" y="678967"/>
            <a:ext cx="4930616" cy="19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918" y="119829"/>
            <a:ext cx="6928466" cy="1038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867" spc="80" dirty="0">
                <a:latin typeface="Century Gothic" panose="020B0502020202020204" pitchFamily="34" charset="0"/>
                <a:cs typeface="Lucida Sans"/>
              </a:rPr>
              <a:t>Document</a:t>
            </a:r>
            <a:r>
              <a:rPr sz="1867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lang="en-GB" sz="1867" spc="-140" dirty="0">
                <a:latin typeface="Century Gothic" panose="020B0502020202020204" pitchFamily="34" charset="0"/>
                <a:cs typeface="Lucida Sans"/>
              </a:rPr>
              <a:t>9</a:t>
            </a:r>
            <a:endParaRPr sz="1867" dirty="0">
              <a:latin typeface="Century Gothic" panose="020B0502020202020204" pitchFamily="34" charset="0"/>
              <a:cs typeface="Lucida Sans"/>
            </a:endParaRPr>
          </a:p>
          <a:p>
            <a:pPr>
              <a:spcBef>
                <a:spcPts val="75"/>
              </a:spcBef>
            </a:pPr>
            <a:endParaRPr sz="1600" dirty="0">
              <a:latin typeface="Century Gothic" panose="020B0502020202020204" pitchFamily="34" charset="0"/>
              <a:cs typeface="Times New Roman"/>
            </a:endParaRPr>
          </a:p>
          <a:p>
            <a:pPr marL="3190400" marR="6774" indent="-3036298"/>
            <a:r>
              <a:rPr sz="1600" u="sng" spc="40" dirty="0">
                <a:latin typeface="Century Gothic" panose="020B0502020202020204" pitchFamily="34" charset="0"/>
                <a:cs typeface="Lucida Sans"/>
              </a:rPr>
              <a:t>Extracts</a:t>
            </a:r>
            <a:r>
              <a:rPr sz="1600" u="sng" spc="-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u="sng" spc="13" dirty="0">
                <a:latin typeface="Century Gothic" panose="020B0502020202020204" pitchFamily="34" charset="0"/>
                <a:cs typeface="Lucida Sans"/>
              </a:rPr>
              <a:t>from</a:t>
            </a:r>
            <a:r>
              <a:rPr sz="1600" u="sng" spc="-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u="sng" spc="27" dirty="0">
                <a:latin typeface="Century Gothic" panose="020B0502020202020204" pitchFamily="34" charset="0"/>
                <a:cs typeface="Lucida Sans"/>
              </a:rPr>
              <a:t>the</a:t>
            </a:r>
            <a:r>
              <a:rPr sz="1600" u="sng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u="sng" spc="13" dirty="0">
                <a:latin typeface="Century Gothic" panose="020B0502020202020204" pitchFamily="34" charset="0"/>
                <a:cs typeface="Lucida Sans"/>
              </a:rPr>
              <a:t>log</a:t>
            </a:r>
            <a:r>
              <a:rPr sz="1600" u="sng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u="sng" spc="27" dirty="0">
                <a:latin typeface="Century Gothic" panose="020B0502020202020204" pitchFamily="34" charset="0"/>
                <a:cs typeface="Lucida Sans"/>
              </a:rPr>
              <a:t>book</a:t>
            </a:r>
            <a:r>
              <a:rPr sz="1600" u="sng" spc="-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u="sng" spc="20" dirty="0">
                <a:latin typeface="Century Gothic" panose="020B0502020202020204" pitchFamily="34" charset="0"/>
                <a:cs typeface="Lucida Sans"/>
              </a:rPr>
              <a:t>of</a:t>
            </a:r>
            <a:r>
              <a:rPr sz="1600" u="sng" spc="-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u="sng" spc="100" dirty="0">
                <a:latin typeface="Century Gothic" panose="020B0502020202020204" pitchFamily="34" charset="0"/>
                <a:cs typeface="Lucida Sans"/>
              </a:rPr>
              <a:t>St</a:t>
            </a:r>
            <a:r>
              <a:rPr sz="1600" u="sng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u="sng" dirty="0">
                <a:latin typeface="Century Gothic" panose="020B0502020202020204" pitchFamily="34" charset="0"/>
                <a:cs typeface="Lucida Sans"/>
              </a:rPr>
              <a:t>Mary’s</a:t>
            </a:r>
            <a:r>
              <a:rPr sz="1600" u="sng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u="sng" spc="53" dirty="0">
                <a:latin typeface="Century Gothic" panose="020B0502020202020204" pitchFamily="34" charset="0"/>
                <a:cs typeface="Lucida Sans"/>
              </a:rPr>
              <a:t>Street</a:t>
            </a:r>
            <a:r>
              <a:rPr sz="1600" u="sng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u="sng" spc="67" dirty="0">
                <a:latin typeface="Century Gothic" panose="020B0502020202020204" pitchFamily="34" charset="0"/>
                <a:cs typeface="Lucida Sans"/>
              </a:rPr>
              <a:t>Wesleyan</a:t>
            </a:r>
            <a:r>
              <a:rPr sz="1600" u="sng" spc="-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u="sng" spc="13" dirty="0">
                <a:latin typeface="Century Gothic" panose="020B0502020202020204" pitchFamily="34" charset="0"/>
                <a:cs typeface="Lucida Sans"/>
              </a:rPr>
              <a:t>Methodist  </a:t>
            </a:r>
            <a:r>
              <a:rPr sz="1600" u="sng" spc="47" dirty="0">
                <a:latin typeface="Century Gothic" panose="020B0502020202020204" pitchFamily="34" charset="0"/>
                <a:cs typeface="Lucida Sans"/>
              </a:rPr>
              <a:t>School</a:t>
            </a:r>
            <a:endParaRPr sz="1600" dirty="0">
              <a:latin typeface="Century Gothic" panose="020B0502020202020204" pitchFamily="34" charset="0"/>
              <a:cs typeface="Lucida San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70669" y="1384300"/>
            <a:ext cx="7068098" cy="9038949"/>
            <a:chOff x="270669" y="1384300"/>
            <a:chExt cx="7068098" cy="9038949"/>
          </a:xfrm>
        </p:grpSpPr>
        <p:sp>
          <p:nvSpPr>
            <p:cNvPr id="3" name="object 3"/>
            <p:cNvSpPr txBox="1"/>
            <p:nvPr/>
          </p:nvSpPr>
          <p:spPr>
            <a:xfrm>
              <a:off x="270704" y="1384300"/>
              <a:ext cx="817056" cy="11490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4"/>
              <a:r>
                <a:rPr sz="1600" spc="-200" dirty="0">
                  <a:latin typeface="Century Gothic" panose="020B0502020202020204" pitchFamily="34" charset="0"/>
                  <a:cs typeface="Lucida Sans"/>
                </a:rPr>
                <a:t>1871</a:t>
              </a:r>
              <a:endParaRPr sz="1600">
                <a:latin typeface="Century Gothic" panose="020B0502020202020204" pitchFamily="34" charset="0"/>
                <a:cs typeface="Lucida Sans"/>
              </a:endParaRPr>
            </a:p>
            <a:p>
              <a:pPr marL="16934">
                <a:lnSpc>
                  <a:spcPts val="1553"/>
                </a:lnSpc>
              </a:pPr>
              <a:r>
                <a:rPr sz="1600" spc="53" dirty="0">
                  <a:latin typeface="Century Gothic" panose="020B0502020202020204" pitchFamily="34" charset="0"/>
                  <a:cs typeface="Lucida Sans"/>
                </a:rPr>
                <a:t>May</a:t>
              </a:r>
              <a:r>
                <a:rPr sz="1600" spc="-152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-147" dirty="0">
                  <a:latin typeface="Century Gothic" panose="020B0502020202020204" pitchFamily="34" charset="0"/>
                  <a:cs typeface="Lucida Sans"/>
                </a:rPr>
                <a:t>1</a:t>
              </a:r>
              <a:r>
                <a:rPr sz="1600" spc="-220" baseline="38194" dirty="0">
                  <a:latin typeface="Century Gothic" panose="020B0502020202020204" pitchFamily="34" charset="0"/>
                  <a:cs typeface="Lucida Sans"/>
                </a:rPr>
                <a:t>st</a:t>
              </a:r>
              <a:endParaRPr sz="1600" baseline="38194">
                <a:latin typeface="Century Gothic" panose="020B0502020202020204" pitchFamily="34" charset="0"/>
                <a:cs typeface="Lucida Sans"/>
              </a:endParaRPr>
            </a:p>
            <a:p>
              <a:pPr marL="503792">
                <a:lnSpc>
                  <a:spcPts val="1553"/>
                </a:lnSpc>
              </a:pPr>
              <a:r>
                <a:rPr sz="2400" spc="-89" baseline="-25462" dirty="0">
                  <a:latin typeface="Century Gothic" panose="020B0502020202020204" pitchFamily="34" charset="0"/>
                  <a:cs typeface="Lucida Sans"/>
                </a:rPr>
                <a:t>2</a:t>
              </a:r>
              <a:r>
                <a:rPr sz="1067" spc="-13" dirty="0">
                  <a:latin typeface="Century Gothic" panose="020B0502020202020204" pitchFamily="34" charset="0"/>
                  <a:cs typeface="Lucida Sans"/>
                </a:rPr>
                <a:t>n</a:t>
              </a:r>
              <a:r>
                <a:rPr sz="1067" spc="40" dirty="0">
                  <a:latin typeface="Century Gothic" panose="020B0502020202020204" pitchFamily="34" charset="0"/>
                  <a:cs typeface="Lucida Sans"/>
                </a:rPr>
                <a:t>d</a:t>
              </a:r>
              <a:endParaRPr sz="1067">
                <a:latin typeface="Century Gothic" panose="020B0502020202020204" pitchFamily="34" charset="0"/>
                <a:cs typeface="Lucida Sans"/>
              </a:endParaRPr>
            </a:p>
            <a:p>
              <a:pPr marL="503792" marR="33022"/>
              <a:r>
                <a:rPr sz="2400" spc="-59" baseline="-25462" dirty="0">
                  <a:latin typeface="Century Gothic" panose="020B0502020202020204" pitchFamily="34" charset="0"/>
                  <a:cs typeface="Lucida Sans"/>
                </a:rPr>
                <a:t>3</a:t>
              </a:r>
              <a:r>
                <a:rPr sz="1067" spc="-13" dirty="0">
                  <a:latin typeface="Century Gothic" panose="020B0502020202020204" pitchFamily="34" charset="0"/>
                  <a:cs typeface="Lucida Sans"/>
                </a:rPr>
                <a:t>r</a:t>
              </a:r>
              <a:r>
                <a:rPr sz="1067" spc="27" dirty="0">
                  <a:latin typeface="Century Gothic" panose="020B0502020202020204" pitchFamily="34" charset="0"/>
                  <a:cs typeface="Lucida Sans"/>
                </a:rPr>
                <a:t>d </a:t>
              </a:r>
              <a:r>
                <a:rPr sz="1067" spc="20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2400" spc="-59" baseline="-25462" dirty="0">
                  <a:latin typeface="Century Gothic" panose="020B0502020202020204" pitchFamily="34" charset="0"/>
                  <a:cs typeface="Lucida Sans"/>
                </a:rPr>
                <a:t>5</a:t>
              </a:r>
              <a:r>
                <a:rPr sz="1067" spc="27" dirty="0">
                  <a:latin typeface="Century Gothic" panose="020B0502020202020204" pitchFamily="34" charset="0"/>
                  <a:cs typeface="Lucida Sans"/>
                </a:rPr>
                <a:t>t</a:t>
              </a:r>
              <a:r>
                <a:rPr sz="1067" spc="-7" dirty="0">
                  <a:latin typeface="Century Gothic" panose="020B0502020202020204" pitchFamily="34" charset="0"/>
                  <a:cs typeface="Lucida Sans"/>
                </a:rPr>
                <a:t>h</a:t>
              </a:r>
              <a:endParaRPr sz="1067">
                <a:latin typeface="Century Gothic" panose="020B0502020202020204" pitchFamily="34" charset="0"/>
                <a:cs typeface="Lucida Sans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489824" y="1628145"/>
              <a:ext cx="5740560" cy="14773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4" marR="695147"/>
              <a:r>
                <a:rPr sz="1600" spc="-20" dirty="0">
                  <a:latin typeface="Century Gothic" panose="020B0502020202020204" pitchFamily="34" charset="0"/>
                  <a:cs typeface="Lucida Sans"/>
                </a:rPr>
                <a:t>This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school </a:t>
              </a:r>
              <a:r>
                <a:rPr sz="1600" spc="53" dirty="0">
                  <a:latin typeface="Century Gothic" panose="020B0502020202020204" pitchFamily="34" charset="0"/>
                  <a:cs typeface="Lucida Sans"/>
                </a:rPr>
                <a:t>was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opened </a:t>
              </a:r>
              <a:r>
                <a:rPr sz="1600" spc="73" dirty="0">
                  <a:latin typeface="Century Gothic" panose="020B0502020202020204" pitchFamily="34" charset="0"/>
                  <a:cs typeface="Lucida Sans"/>
                </a:rPr>
                <a:t>by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me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today. </a:t>
              </a:r>
              <a:r>
                <a:rPr sz="1600" spc="127" dirty="0">
                  <a:latin typeface="Century Gothic" panose="020B0502020202020204" pitchFamily="34" charset="0"/>
                  <a:cs typeface="Lucida Sans"/>
                </a:rPr>
                <a:t>J.</a:t>
              </a:r>
              <a:r>
                <a:rPr sz="1600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Gardner.  </a:t>
              </a:r>
              <a:r>
                <a:rPr sz="1600" dirty="0">
                  <a:latin typeface="Century Gothic" panose="020B0502020202020204" pitchFamily="34" charset="0"/>
                  <a:cs typeface="Lucida Sans"/>
                </a:rPr>
                <a:t>No.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present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at </a:t>
              </a:r>
              <a:r>
                <a:rPr sz="1600" spc="-20" dirty="0">
                  <a:latin typeface="Century Gothic" panose="020B0502020202020204" pitchFamily="34" charset="0"/>
                  <a:cs typeface="Lucida Sans"/>
                </a:rPr>
                <a:t>all </a:t>
              </a:r>
              <a:r>
                <a:rPr sz="1600" spc="67" dirty="0">
                  <a:latin typeface="Century Gothic" panose="020B0502020202020204" pitchFamily="34" charset="0"/>
                  <a:cs typeface="Lucida Sans"/>
                </a:rPr>
                <a:t>to-day</a:t>
              </a:r>
              <a:r>
                <a:rPr sz="1600" spc="-233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-180" dirty="0">
                  <a:latin typeface="Century Gothic" panose="020B0502020202020204" pitchFamily="34" charset="0"/>
                  <a:cs typeface="Lucida Sans"/>
                </a:rPr>
                <a:t>61.</a:t>
              </a:r>
              <a:endParaRPr sz="1600" dirty="0">
                <a:latin typeface="Century Gothic" panose="020B0502020202020204" pitchFamily="34" charset="0"/>
                <a:cs typeface="Lucida Sans"/>
              </a:endParaRPr>
            </a:p>
            <a:p>
              <a:pPr marL="16934"/>
              <a:r>
                <a:rPr sz="1600" spc="60" dirty="0">
                  <a:latin typeface="Century Gothic" panose="020B0502020202020204" pitchFamily="34" charset="0"/>
                  <a:cs typeface="Lucida Sans"/>
                </a:rPr>
                <a:t>Received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supply of books </a:t>
              </a:r>
              <a:r>
                <a:rPr sz="1600" spc="-13" dirty="0">
                  <a:latin typeface="Century Gothic" panose="020B0502020202020204" pitchFamily="34" charset="0"/>
                  <a:cs typeface="Lucida Sans"/>
                </a:rPr>
                <a:t>etc.,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from</a:t>
              </a:r>
              <a:r>
                <a:rPr sz="1600" spc="-272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Westminster.</a:t>
              </a:r>
              <a:endParaRPr sz="1600" dirty="0">
                <a:latin typeface="Century Gothic" panose="020B0502020202020204" pitchFamily="34" charset="0"/>
                <a:cs typeface="Lucida Sans"/>
              </a:endParaRPr>
            </a:p>
            <a:p>
              <a:pPr marL="16934" marR="6774" indent="-847"/>
              <a:r>
                <a:rPr sz="1600" spc="60" dirty="0">
                  <a:latin typeface="Century Gothic" panose="020B0502020202020204" pitchFamily="34" charset="0"/>
                  <a:cs typeface="Lucida Sans"/>
                </a:rPr>
                <a:t>Sent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out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circulars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to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 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mill </a:t>
              </a:r>
              <a:r>
                <a:rPr sz="1600" spc="33" dirty="0">
                  <a:latin typeface="Century Gothic" panose="020B0502020202020204" pitchFamily="34" charset="0"/>
                  <a:cs typeface="Lucida Sans"/>
                </a:rPr>
                <a:t>owners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of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 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neighbourhood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requesting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them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to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permit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</a:t>
              </a:r>
              <a:r>
                <a:rPr sz="1600" spc="-347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67" dirty="0">
                  <a:latin typeface="Century Gothic" panose="020B0502020202020204" pitchFamily="34" charset="0"/>
                  <a:cs typeface="Lucida Sans"/>
                </a:rPr>
                <a:t>Wesleyan 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half-timers 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in </a:t>
              </a:r>
              <a:r>
                <a:rPr sz="1600" dirty="0">
                  <a:latin typeface="Century Gothic" panose="020B0502020202020204" pitchFamily="34" charset="0"/>
                  <a:cs typeface="Lucida Sans"/>
                </a:rPr>
                <a:t>their </a:t>
              </a:r>
              <a:r>
                <a:rPr sz="1600" spc="33" dirty="0">
                  <a:latin typeface="Century Gothic" panose="020B0502020202020204" pitchFamily="34" charset="0"/>
                  <a:cs typeface="Lucida Sans"/>
                </a:rPr>
                <a:t>employ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to </a:t>
              </a:r>
              <a:r>
                <a:rPr sz="1600" spc="33" dirty="0">
                  <a:latin typeface="Century Gothic" panose="020B0502020202020204" pitchFamily="34" charset="0"/>
                  <a:cs typeface="Lucida Sans"/>
                </a:rPr>
                <a:t>attend </a:t>
              </a:r>
              <a:r>
                <a:rPr sz="1600" spc="-13" dirty="0">
                  <a:latin typeface="Century Gothic" panose="020B0502020202020204" pitchFamily="34" charset="0"/>
                  <a:cs typeface="Lucida Sans"/>
                </a:rPr>
                <a:t>this</a:t>
              </a:r>
              <a:r>
                <a:rPr sz="1600" spc="-207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school.</a:t>
              </a:r>
              <a:endParaRPr sz="1600" dirty="0">
                <a:latin typeface="Century Gothic" panose="020B0502020202020204" pitchFamily="34" charset="0"/>
                <a:cs typeface="Lucida Sans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697140" y="3241598"/>
              <a:ext cx="36831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4"/>
              <a:r>
                <a:rPr sz="2400" spc="-659" baseline="-25462" dirty="0">
                  <a:latin typeface="Century Gothic" panose="020B0502020202020204" pitchFamily="34" charset="0"/>
                  <a:cs typeface="Lucida Sans"/>
                </a:rPr>
                <a:t>1</a:t>
              </a:r>
              <a:r>
                <a:rPr sz="2400" spc="-89" baseline="-25462" dirty="0">
                  <a:latin typeface="Century Gothic" panose="020B0502020202020204" pitchFamily="34" charset="0"/>
                  <a:cs typeface="Lucida Sans"/>
                </a:rPr>
                <a:t>2</a:t>
              </a:r>
              <a:r>
                <a:rPr sz="1067" spc="27" dirty="0">
                  <a:latin typeface="Century Gothic" panose="020B0502020202020204" pitchFamily="34" charset="0"/>
                  <a:cs typeface="Lucida Sans"/>
                </a:rPr>
                <a:t>t</a:t>
              </a:r>
              <a:r>
                <a:rPr sz="1067" spc="-7" dirty="0">
                  <a:latin typeface="Century Gothic" panose="020B0502020202020204" pitchFamily="34" charset="0"/>
                  <a:cs typeface="Lucida Sans"/>
                </a:rPr>
                <a:t>h</a:t>
              </a:r>
              <a:endParaRPr sz="1067">
                <a:latin typeface="Century Gothic" panose="020B0502020202020204" pitchFamily="34" charset="0"/>
                <a:cs typeface="Lucida Sans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489831" y="3335071"/>
              <a:ext cx="5848936" cy="14773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4" marR="6774" indent="-847"/>
              <a:r>
                <a:rPr sz="1600" dirty="0">
                  <a:latin typeface="Century Gothic" panose="020B0502020202020204" pitchFamily="34" charset="0"/>
                  <a:cs typeface="Lucida Sans"/>
                </a:rPr>
                <a:t>I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find </a:t>
              </a:r>
              <a:r>
                <a:rPr sz="1600" spc="67" dirty="0">
                  <a:latin typeface="Century Gothic" panose="020B0502020202020204" pitchFamily="34" charset="0"/>
                  <a:cs typeface="Lucida Sans"/>
                </a:rPr>
                <a:t>very </a:t>
              </a:r>
              <a:r>
                <a:rPr sz="1600" spc="33" dirty="0">
                  <a:latin typeface="Century Gothic" panose="020B0502020202020204" pitchFamily="34" charset="0"/>
                  <a:cs typeface="Lucida Sans"/>
                </a:rPr>
                <a:t>great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difficulty 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in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getting the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children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to  </a:t>
              </a:r>
              <a:r>
                <a:rPr sz="1600" spc="33" dirty="0">
                  <a:latin typeface="Century Gothic" panose="020B0502020202020204" pitchFamily="34" charset="0"/>
                  <a:cs typeface="Lucida Sans"/>
                </a:rPr>
                <a:t>attend </a:t>
              </a:r>
              <a:r>
                <a:rPr sz="1600" dirty="0">
                  <a:latin typeface="Century Gothic" panose="020B0502020202020204" pitchFamily="34" charset="0"/>
                  <a:cs typeface="Lucida Sans"/>
                </a:rPr>
                <a:t>punctually.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They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seem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to </a:t>
              </a:r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be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left </a:t>
              </a:r>
              <a:r>
                <a:rPr sz="1600" spc="67" dirty="0">
                  <a:latin typeface="Century Gothic" panose="020B0502020202020204" pitchFamily="34" charset="0"/>
                  <a:cs typeface="Lucida Sans"/>
                </a:rPr>
                <a:t>very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much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to  </a:t>
              </a:r>
              <a:r>
                <a:rPr sz="1600" dirty="0">
                  <a:latin typeface="Century Gothic" panose="020B0502020202020204" pitchFamily="34" charset="0"/>
                  <a:cs typeface="Lucida Sans"/>
                </a:rPr>
                <a:t>their </a:t>
              </a:r>
              <a:r>
                <a:rPr sz="1600" spc="60" dirty="0">
                  <a:latin typeface="Century Gothic" panose="020B0502020202020204" pitchFamily="34" charset="0"/>
                  <a:cs typeface="Lucida Sans"/>
                </a:rPr>
                <a:t>own </a:t>
              </a:r>
              <a:r>
                <a:rPr sz="1600" spc="33" dirty="0">
                  <a:latin typeface="Century Gothic" panose="020B0502020202020204" pitchFamily="34" charset="0"/>
                  <a:cs typeface="Lucida Sans"/>
                </a:rPr>
                <a:t>choice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as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to </a:t>
              </a:r>
              <a:r>
                <a:rPr sz="1600" spc="33" dirty="0">
                  <a:latin typeface="Century Gothic" panose="020B0502020202020204" pitchFamily="34" charset="0"/>
                  <a:cs typeface="Lucida Sans"/>
                </a:rPr>
                <a:t>whether </a:t>
              </a:r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they </a:t>
              </a:r>
              <a:r>
                <a:rPr sz="1600" spc="53" dirty="0">
                  <a:latin typeface="Century Gothic" panose="020B0502020202020204" pitchFamily="34" charset="0"/>
                  <a:cs typeface="Lucida Sans"/>
                </a:rPr>
                <a:t>come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or </a:t>
              </a:r>
              <a:r>
                <a:rPr sz="1600" spc="-13" dirty="0">
                  <a:latin typeface="Century Gothic" panose="020B0502020202020204" pitchFamily="34" charset="0"/>
                  <a:cs typeface="Lucida Sans"/>
                </a:rPr>
                <a:t>not. </a:t>
              </a:r>
              <a:r>
                <a:rPr sz="1600" dirty="0">
                  <a:latin typeface="Century Gothic" panose="020B0502020202020204" pitchFamily="34" charset="0"/>
                  <a:cs typeface="Lucida Sans"/>
                </a:rPr>
                <a:t>I </a:t>
              </a:r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have  </a:t>
              </a:r>
              <a:r>
                <a:rPr sz="1600" spc="60" dirty="0">
                  <a:latin typeface="Century Gothic" panose="020B0502020202020204" pitchFamily="34" charset="0"/>
                  <a:cs typeface="Lucida Sans"/>
                </a:rPr>
                <a:t>now </a:t>
              </a:r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got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school organised 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in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five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classes.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None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of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 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children</a:t>
              </a:r>
              <a:r>
                <a:rPr sz="1600" spc="-27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are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at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present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fit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for</a:t>
              </a:r>
              <a:r>
                <a:rPr sz="1600" spc="-20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presentation</a:t>
              </a:r>
              <a:r>
                <a:rPr sz="1600" spc="-27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60" dirty="0">
                  <a:latin typeface="Century Gothic" panose="020B0502020202020204" pitchFamily="34" charset="0"/>
                  <a:cs typeface="Lucida Sans"/>
                </a:rPr>
                <a:t>above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60" dirty="0">
                  <a:latin typeface="Century Gothic" panose="020B0502020202020204" pitchFamily="34" charset="0"/>
                  <a:cs typeface="Lucida Sans"/>
                </a:rPr>
                <a:t>new  </a:t>
              </a:r>
              <a:r>
                <a:rPr sz="1600" spc="53" dirty="0">
                  <a:latin typeface="Century Gothic" panose="020B0502020202020204" pitchFamily="34" charset="0"/>
                  <a:cs typeface="Lucida Sans"/>
                </a:rPr>
                <a:t>stand[ard]</a:t>
              </a:r>
              <a:r>
                <a:rPr sz="1600" spc="-140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-40" dirty="0">
                  <a:latin typeface="Century Gothic" panose="020B0502020202020204" pitchFamily="34" charset="0"/>
                  <a:cs typeface="Lucida Sans"/>
                </a:rPr>
                <a:t>II.</a:t>
              </a:r>
              <a:endParaRPr sz="1600">
                <a:latin typeface="Century Gothic" panose="020B0502020202020204" pitchFamily="34" charset="0"/>
                <a:cs typeface="Lucida Sans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70669" y="5042000"/>
              <a:ext cx="91273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4"/>
              <a:r>
                <a:rPr sz="1600" spc="100" dirty="0">
                  <a:latin typeface="Century Gothic" panose="020B0502020202020204" pitchFamily="34" charset="0"/>
                  <a:cs typeface="Lucida Sans"/>
                </a:rPr>
                <a:t>June</a:t>
              </a:r>
              <a:r>
                <a:rPr sz="1600" spc="-140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-120" dirty="0">
                  <a:latin typeface="Century Gothic" panose="020B0502020202020204" pitchFamily="34" charset="0"/>
                  <a:cs typeface="Lucida Sans"/>
                </a:rPr>
                <a:t>12</a:t>
              </a:r>
              <a:r>
                <a:rPr sz="1600" spc="-180" baseline="38194" dirty="0">
                  <a:latin typeface="Century Gothic" panose="020B0502020202020204" pitchFamily="34" charset="0"/>
                  <a:cs typeface="Lucida Sans"/>
                </a:rPr>
                <a:t>th</a:t>
              </a:r>
              <a:endParaRPr sz="1600" baseline="38194">
                <a:latin typeface="Century Gothic" panose="020B0502020202020204" pitchFamily="34" charset="0"/>
                <a:cs typeface="Lucida Sans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489900" y="5041999"/>
              <a:ext cx="5755800" cy="221599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4" marR="6774"/>
              <a:r>
                <a:rPr sz="1600" spc="73" dirty="0">
                  <a:latin typeface="Century Gothic" panose="020B0502020202020204" pitchFamily="34" charset="0"/>
                  <a:cs typeface="Lucida Sans"/>
                </a:rPr>
                <a:t>Very </a:t>
              </a:r>
              <a:r>
                <a:rPr sz="1600" spc="60" dirty="0">
                  <a:latin typeface="Century Gothic" panose="020B0502020202020204" pitchFamily="34" charset="0"/>
                  <a:cs typeface="Lucida Sans"/>
                </a:rPr>
                <a:t>few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children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present 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in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time for </a:t>
              </a:r>
              <a:r>
                <a:rPr sz="1600" dirty="0">
                  <a:latin typeface="Century Gothic" panose="020B0502020202020204" pitchFamily="34" charset="0"/>
                  <a:cs typeface="Lucida Sans"/>
                </a:rPr>
                <a:t>opening.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Great 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difficulty 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in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getting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punctual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attendance.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Half-timers  almost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as </a:t>
              </a:r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bad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as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full-day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scholars. </a:t>
              </a:r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One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reason </a:t>
              </a:r>
              <a:r>
                <a:rPr sz="1600" spc="53" dirty="0">
                  <a:latin typeface="Century Gothic" panose="020B0502020202020204" pitchFamily="34" charset="0"/>
                  <a:cs typeface="Lucida Sans"/>
                </a:rPr>
                <a:t>may  </a:t>
              </a:r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be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that the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mothers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of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many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of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children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are 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employed 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in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 </a:t>
              </a:r>
              <a:r>
                <a:rPr sz="1600" spc="-27" dirty="0">
                  <a:latin typeface="Century Gothic" panose="020B0502020202020204" pitchFamily="34" charset="0"/>
                  <a:cs typeface="Lucida Sans"/>
                </a:rPr>
                <a:t>mills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and are </a:t>
              </a:r>
              <a:r>
                <a:rPr sz="1600" spc="-27" dirty="0">
                  <a:latin typeface="Century Gothic" panose="020B0502020202020204" pitchFamily="34" charset="0"/>
                  <a:cs typeface="Lucida Sans"/>
                </a:rPr>
                <a:t>thus,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to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some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extent, 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prevented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from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pushing </a:t>
              </a:r>
              <a:r>
                <a:rPr sz="1600" dirty="0">
                  <a:latin typeface="Century Gothic" panose="020B0502020202020204" pitchFamily="34" charset="0"/>
                  <a:cs typeface="Lucida Sans"/>
                </a:rPr>
                <a:t>their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children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off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to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school.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The 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breakfast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time </a:t>
              </a:r>
              <a:r>
                <a:rPr sz="1600" spc="33" dirty="0">
                  <a:latin typeface="Century Gothic" panose="020B0502020202020204" pitchFamily="34" charset="0"/>
                  <a:cs typeface="Lucida Sans"/>
                </a:rPr>
                <a:t>allowed 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in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 </a:t>
              </a:r>
              <a:r>
                <a:rPr sz="1600" spc="-27" dirty="0">
                  <a:latin typeface="Century Gothic" panose="020B0502020202020204" pitchFamily="34" charset="0"/>
                  <a:cs typeface="Lucida Sans"/>
                </a:rPr>
                <a:t>mills </a:t>
              </a:r>
              <a:r>
                <a:rPr sz="1600" spc="-40" dirty="0">
                  <a:latin typeface="Century Gothic" panose="020B0502020202020204" pitchFamily="34" charset="0"/>
                  <a:cs typeface="Lucida Sans"/>
                </a:rPr>
                <a:t>is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from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8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to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8.30 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in 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some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instances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but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most </a:t>
              </a:r>
              <a:r>
                <a:rPr sz="1600" spc="33" dirty="0">
                  <a:latin typeface="Century Gothic" panose="020B0502020202020204" pitchFamily="34" charset="0"/>
                  <a:cs typeface="Lucida Sans"/>
                </a:rPr>
                <a:t>commonly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from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8.30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to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9 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o’clock.</a:t>
              </a:r>
              <a:endParaRPr sz="1600" dirty="0">
                <a:latin typeface="Century Gothic" panose="020B0502020202020204" pitchFamily="34" charset="0"/>
                <a:cs typeface="Lucida Sans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489897" y="7480466"/>
              <a:ext cx="4044639" cy="9848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4" marR="286186"/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Admitted </a:t>
              </a:r>
              <a:r>
                <a:rPr sz="1600" spc="-40" dirty="0">
                  <a:latin typeface="Century Gothic" panose="020B0502020202020204" pitchFamily="34" charset="0"/>
                  <a:cs typeface="Lucida Sans"/>
                </a:rPr>
                <a:t>six </a:t>
              </a:r>
              <a:r>
                <a:rPr sz="1600" spc="60" dirty="0">
                  <a:latin typeface="Century Gothic" panose="020B0502020202020204" pitchFamily="34" charset="0"/>
                  <a:cs typeface="Lucida Sans"/>
                </a:rPr>
                <a:t>new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scholars </a:t>
              </a:r>
              <a:r>
                <a:rPr sz="1600" spc="-13" dirty="0">
                  <a:latin typeface="Century Gothic" panose="020B0502020202020204" pitchFamily="34" charset="0"/>
                  <a:cs typeface="Lucida Sans"/>
                </a:rPr>
                <a:t>this</a:t>
              </a:r>
              <a:r>
                <a:rPr sz="1600" spc="-267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week.  </a:t>
              </a:r>
              <a:r>
                <a:rPr sz="1600" dirty="0">
                  <a:latin typeface="Century Gothic" panose="020B0502020202020204" pitchFamily="34" charset="0"/>
                  <a:cs typeface="Lucida Sans"/>
                </a:rPr>
                <a:t>No.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present </a:t>
              </a:r>
              <a:r>
                <a:rPr sz="1600" spc="-13" dirty="0">
                  <a:latin typeface="Century Gothic" panose="020B0502020202020204" pitchFamily="34" charset="0"/>
                  <a:cs typeface="Lucida Sans"/>
                </a:rPr>
                <a:t>this </a:t>
              </a:r>
              <a:r>
                <a:rPr sz="1600" spc="53" dirty="0">
                  <a:latin typeface="Century Gothic" panose="020B0502020202020204" pitchFamily="34" charset="0"/>
                  <a:cs typeface="Lucida Sans"/>
                </a:rPr>
                <a:t>week</a:t>
              </a:r>
              <a:r>
                <a:rPr sz="1600" spc="-180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-73" dirty="0">
                  <a:latin typeface="Century Gothic" panose="020B0502020202020204" pitchFamily="34" charset="0"/>
                  <a:cs typeface="Lucida Sans"/>
                </a:rPr>
                <a:t>73.</a:t>
              </a:r>
              <a:endParaRPr sz="1600">
                <a:latin typeface="Century Gothic" panose="020B0502020202020204" pitchFamily="34" charset="0"/>
                <a:cs typeface="Lucida Sans"/>
              </a:endParaRPr>
            </a:p>
            <a:p>
              <a:pPr marL="16934" marR="6774" indent="-847"/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Admitted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three </a:t>
              </a:r>
              <a:r>
                <a:rPr sz="1600" spc="60" dirty="0">
                  <a:latin typeface="Century Gothic" panose="020B0502020202020204" pitchFamily="34" charset="0"/>
                  <a:cs typeface="Lucida Sans"/>
                </a:rPr>
                <a:t>new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scholars </a:t>
              </a:r>
              <a:r>
                <a:rPr sz="1600" spc="-13" dirty="0">
                  <a:latin typeface="Century Gothic" panose="020B0502020202020204" pitchFamily="34" charset="0"/>
                  <a:cs typeface="Lucida Sans"/>
                </a:rPr>
                <a:t>this</a:t>
              </a:r>
              <a:r>
                <a:rPr sz="1600" spc="-339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week.  Closed </a:t>
              </a:r>
              <a:r>
                <a:rPr sz="1600" spc="67" dirty="0">
                  <a:latin typeface="Century Gothic" panose="020B0502020202020204" pitchFamily="34" charset="0"/>
                  <a:cs typeface="Lucida Sans"/>
                </a:rPr>
                <a:t>to-day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for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the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Summer</a:t>
              </a:r>
              <a:r>
                <a:rPr sz="1600" spc="-247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holidays.</a:t>
              </a:r>
              <a:endParaRPr sz="1600">
                <a:latin typeface="Century Gothic" panose="020B0502020202020204" pitchFamily="34" charset="0"/>
                <a:cs typeface="Lucida Sans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270673" y="7386990"/>
              <a:ext cx="1000788" cy="19800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64755" marR="6774" algn="just"/>
              <a:r>
                <a:rPr sz="2400" spc="-180" baseline="-25462" dirty="0">
                  <a:latin typeface="Century Gothic" panose="020B0502020202020204" pitchFamily="34" charset="0"/>
                  <a:cs typeface="Lucida Sans"/>
                </a:rPr>
                <a:t>13</a:t>
              </a:r>
              <a:r>
                <a:rPr sz="1067" spc="-120" dirty="0">
                  <a:latin typeface="Century Gothic" panose="020B0502020202020204" pitchFamily="34" charset="0"/>
                  <a:cs typeface="Lucida Sans"/>
                </a:rPr>
                <a:t>th  </a:t>
              </a:r>
              <a:r>
                <a:rPr sz="2400" spc="-180" baseline="-25462" dirty="0">
                  <a:latin typeface="Century Gothic" panose="020B0502020202020204" pitchFamily="34" charset="0"/>
                  <a:cs typeface="Lucida Sans"/>
                </a:rPr>
                <a:t>17</a:t>
              </a:r>
              <a:r>
                <a:rPr sz="1067" spc="-120" dirty="0">
                  <a:latin typeface="Century Gothic" panose="020B0502020202020204" pitchFamily="34" charset="0"/>
                  <a:cs typeface="Lucida Sans"/>
                </a:rPr>
                <a:t>th  </a:t>
              </a:r>
              <a:r>
                <a:rPr sz="2400" spc="-180" baseline="-25462" dirty="0">
                  <a:latin typeface="Century Gothic" panose="020B0502020202020204" pitchFamily="34" charset="0"/>
                  <a:cs typeface="Lucida Sans"/>
                </a:rPr>
                <a:t>21</a:t>
              </a:r>
              <a:r>
                <a:rPr sz="1067" spc="-120" dirty="0">
                  <a:latin typeface="Century Gothic" panose="020B0502020202020204" pitchFamily="34" charset="0"/>
                  <a:cs typeface="Lucida Sans"/>
                </a:rPr>
                <a:t>st  </a:t>
              </a:r>
              <a:r>
                <a:rPr sz="2400" spc="-89" baseline="-25462" dirty="0">
                  <a:latin typeface="Century Gothic" panose="020B0502020202020204" pitchFamily="34" charset="0"/>
                  <a:cs typeface="Lucida Sans"/>
                </a:rPr>
                <a:t>22</a:t>
              </a:r>
              <a:r>
                <a:rPr sz="1067" spc="-13" dirty="0">
                  <a:latin typeface="Century Gothic" panose="020B0502020202020204" pitchFamily="34" charset="0"/>
                  <a:cs typeface="Lucida Sans"/>
                </a:rPr>
                <a:t>n</a:t>
              </a:r>
              <a:r>
                <a:rPr sz="1067" spc="40" dirty="0">
                  <a:latin typeface="Century Gothic" panose="020B0502020202020204" pitchFamily="34" charset="0"/>
                  <a:cs typeface="Lucida Sans"/>
                </a:rPr>
                <a:t>d</a:t>
              </a:r>
              <a:endParaRPr sz="1067">
                <a:latin typeface="Century Gothic" panose="020B0502020202020204" pitchFamily="34" charset="0"/>
                <a:cs typeface="Lucida Sans"/>
              </a:endParaRPr>
            </a:p>
            <a:p>
              <a:pPr>
                <a:spcBef>
                  <a:spcPts val="49"/>
                </a:spcBef>
              </a:pPr>
              <a:endParaRPr sz="2267">
                <a:latin typeface="Century Gothic" panose="020B0502020202020204" pitchFamily="34" charset="0"/>
                <a:cs typeface="Times New Roman"/>
              </a:endParaRPr>
            </a:p>
            <a:p>
              <a:pPr marL="16934"/>
              <a:r>
                <a:rPr sz="1600" spc="100" dirty="0">
                  <a:latin typeface="Century Gothic" panose="020B0502020202020204" pitchFamily="34" charset="0"/>
                  <a:cs typeface="Lucida Sans"/>
                </a:rPr>
                <a:t>July</a:t>
              </a:r>
              <a:r>
                <a:rPr sz="1600" spc="-120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-73" dirty="0">
                  <a:latin typeface="Century Gothic" panose="020B0502020202020204" pitchFamily="34" charset="0"/>
                  <a:cs typeface="Lucida Sans"/>
                </a:rPr>
                <a:t>10</a:t>
              </a:r>
              <a:r>
                <a:rPr sz="1600" spc="-109" baseline="38194" dirty="0">
                  <a:latin typeface="Century Gothic" panose="020B0502020202020204" pitchFamily="34" charset="0"/>
                  <a:cs typeface="Lucida Sans"/>
                </a:rPr>
                <a:t>th</a:t>
              </a:r>
              <a:endParaRPr sz="1600" baseline="38194">
                <a:latin typeface="Century Gothic" panose="020B0502020202020204" pitchFamily="34" charset="0"/>
                <a:cs typeface="Lucida Sans"/>
              </a:endParaRPr>
            </a:p>
            <a:p>
              <a:pPr marL="503792" algn="just">
                <a:spcBef>
                  <a:spcPts val="1180"/>
                </a:spcBef>
              </a:pPr>
              <a:r>
                <a:rPr sz="2400" spc="-139" baseline="-25462" dirty="0">
                  <a:latin typeface="Century Gothic" panose="020B0502020202020204" pitchFamily="34" charset="0"/>
                  <a:cs typeface="Lucida Sans"/>
                </a:rPr>
                <a:t>14</a:t>
              </a:r>
              <a:r>
                <a:rPr sz="1067" spc="-93" dirty="0">
                  <a:latin typeface="Century Gothic" panose="020B0502020202020204" pitchFamily="34" charset="0"/>
                  <a:cs typeface="Lucida Sans"/>
                </a:rPr>
                <a:t>th</a:t>
              </a:r>
              <a:endParaRPr sz="1067">
                <a:latin typeface="Century Gothic" panose="020B0502020202020204" pitchFamily="34" charset="0"/>
                <a:cs typeface="Lucida Sans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489874" y="8699700"/>
              <a:ext cx="5769347" cy="17235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4" marR="490245" indent="-847"/>
              <a:r>
                <a:rPr sz="1600" spc="60" dirty="0">
                  <a:latin typeface="Century Gothic" panose="020B0502020202020204" pitchFamily="34" charset="0"/>
                  <a:cs typeface="Lucida Sans"/>
                </a:rPr>
                <a:t>Re-opened </a:t>
              </a:r>
              <a:r>
                <a:rPr sz="1600" spc="-13" dirty="0">
                  <a:latin typeface="Century Gothic" panose="020B0502020202020204" pitchFamily="34" charset="0"/>
                  <a:cs typeface="Lucida Sans"/>
                </a:rPr>
                <a:t>this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morning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after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Summer</a:t>
              </a:r>
              <a:r>
                <a:rPr sz="1600" spc="-272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vacation.  </a:t>
              </a:r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Admitted </a:t>
              </a:r>
              <a:r>
                <a:rPr sz="1600" spc="-240" dirty="0">
                  <a:latin typeface="Century Gothic" panose="020B0502020202020204" pitchFamily="34" charset="0"/>
                  <a:cs typeface="Lucida Sans"/>
                </a:rPr>
                <a:t>15  </a:t>
              </a:r>
              <a:r>
                <a:rPr sz="1600" spc="60" dirty="0">
                  <a:latin typeface="Century Gothic" panose="020B0502020202020204" pitchFamily="34" charset="0"/>
                  <a:cs typeface="Lucida Sans"/>
                </a:rPr>
                <a:t>new</a:t>
              </a:r>
              <a:r>
                <a:rPr sz="1600" spc="-247" dirty="0">
                  <a:latin typeface="Century Gothic" panose="020B0502020202020204" pitchFamily="34" charset="0"/>
                  <a:cs typeface="Lucida Sans"/>
                </a:rPr>
                <a:t> </a:t>
              </a:r>
              <a:r>
                <a:rPr sz="1600" spc="-7" dirty="0">
                  <a:latin typeface="Century Gothic" panose="020B0502020202020204" pitchFamily="34" charset="0"/>
                  <a:cs typeface="Lucida Sans"/>
                </a:rPr>
                <a:t>scholars.</a:t>
              </a:r>
              <a:endParaRPr sz="1600">
                <a:latin typeface="Century Gothic" panose="020B0502020202020204" pitchFamily="34" charset="0"/>
                <a:cs typeface="Lucida Sans"/>
              </a:endParaRPr>
            </a:p>
            <a:p>
              <a:pPr marL="16934" marR="6774" indent="-847"/>
              <a:r>
                <a:rPr sz="1600" spc="67" dirty="0">
                  <a:latin typeface="Century Gothic" panose="020B0502020202020204" pitchFamily="34" charset="0"/>
                  <a:cs typeface="Lucida Sans"/>
                </a:rPr>
                <a:t>Heavy 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rain. </a:t>
              </a:r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School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almost </a:t>
              </a:r>
              <a:r>
                <a:rPr sz="1600" spc="53" dirty="0">
                  <a:latin typeface="Century Gothic" panose="020B0502020202020204" pitchFamily="34" charset="0"/>
                  <a:cs typeface="Lucida Sans"/>
                </a:rPr>
                <a:t>empty </a:t>
              </a:r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at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time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of </a:t>
              </a:r>
              <a:r>
                <a:rPr sz="1600" dirty="0">
                  <a:latin typeface="Century Gothic" panose="020B0502020202020204" pitchFamily="34" charset="0"/>
                  <a:cs typeface="Lucida Sans"/>
                </a:rPr>
                <a:t>opening.  </a:t>
              </a:r>
              <a:r>
                <a:rPr sz="1600" spc="227" dirty="0">
                  <a:latin typeface="Century Gothic" panose="020B0502020202020204" pitchFamily="34" charset="0"/>
                  <a:cs typeface="Lucida Sans"/>
                </a:rPr>
                <a:t>We </a:t>
              </a:r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have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inserted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three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advertisements </a:t>
              </a:r>
              <a:r>
                <a:rPr sz="1600" spc="-27" dirty="0">
                  <a:latin typeface="Century Gothic" panose="020B0502020202020204" pitchFamily="34" charset="0"/>
                  <a:cs typeface="Lucida Sans"/>
                </a:rPr>
                <a:t>in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the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local 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papers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for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a </a:t>
              </a:r>
              <a:r>
                <a:rPr sz="1600" spc="-13" dirty="0">
                  <a:latin typeface="Century Gothic" panose="020B0502020202020204" pitchFamily="34" charset="0"/>
                  <a:cs typeface="Lucida Sans"/>
                </a:rPr>
                <a:t>P.T. </a:t>
              </a:r>
              <a:r>
                <a:rPr sz="1600" i="1" spc="33" dirty="0">
                  <a:latin typeface="Century Gothic" panose="020B0502020202020204" pitchFamily="34" charset="0"/>
                  <a:cs typeface="Lucida Sans"/>
                </a:rPr>
                <a:t>[pupil teacher]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but </a:t>
              </a:r>
              <a:r>
                <a:rPr sz="1600" spc="47" dirty="0">
                  <a:latin typeface="Century Gothic" panose="020B0502020202020204" pitchFamily="34" charset="0"/>
                  <a:cs typeface="Lucida Sans"/>
                </a:rPr>
                <a:t>have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had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no  </a:t>
              </a:r>
              <a:r>
                <a:rPr sz="1600" spc="13" dirty="0">
                  <a:latin typeface="Century Gothic" panose="020B0502020202020204" pitchFamily="34" charset="0"/>
                  <a:cs typeface="Lucida Sans"/>
                </a:rPr>
                <a:t>applicants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as </a:t>
              </a:r>
              <a:r>
                <a:rPr sz="1600" spc="20" dirty="0">
                  <a:latin typeface="Century Gothic" panose="020B0502020202020204" pitchFamily="34" charset="0"/>
                  <a:cs typeface="Lucida Sans"/>
                </a:rPr>
                <a:t>yet. </a:t>
              </a:r>
              <a:r>
                <a:rPr sz="1600" spc="27" dirty="0">
                  <a:latin typeface="Century Gothic" panose="020B0502020202020204" pitchFamily="34" charset="0"/>
                  <a:cs typeface="Lucida Sans"/>
                </a:rPr>
                <a:t>First advertisement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appeared </a:t>
              </a:r>
              <a:r>
                <a:rPr sz="1600" spc="-33" dirty="0">
                  <a:latin typeface="Century Gothic" panose="020B0502020202020204" pitchFamily="34" charset="0"/>
                  <a:cs typeface="Lucida Sans"/>
                </a:rPr>
                <a:t>5 </a:t>
              </a:r>
              <a:r>
                <a:rPr sz="1600" spc="40" dirty="0">
                  <a:latin typeface="Century Gothic" panose="020B0502020202020204" pitchFamily="34" charset="0"/>
                  <a:cs typeface="Lucida Sans"/>
                </a:rPr>
                <a:t>weeks  </a:t>
              </a:r>
              <a:r>
                <a:rPr sz="1600" spc="7" dirty="0">
                  <a:latin typeface="Century Gothic" panose="020B0502020202020204" pitchFamily="34" charset="0"/>
                  <a:cs typeface="Lucida Sans"/>
                </a:rPr>
                <a:t>ago.</a:t>
              </a:r>
              <a:endParaRPr sz="1600">
                <a:latin typeface="Century Gothic" panose="020B0502020202020204" pitchFamily="34" charset="0"/>
                <a:cs typeface="Lucida San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86207" y="1258813"/>
            <a:ext cx="567113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 marR="6774"/>
            <a:r>
              <a:rPr sz="1600" i="1" spc="60" dirty="0">
                <a:latin typeface="Century Gothic" panose="020B0502020202020204" pitchFamily="34" charset="0"/>
                <a:cs typeface="Lucida Sans"/>
              </a:rPr>
              <a:t>“Wanted, </a:t>
            </a:r>
            <a:r>
              <a:rPr sz="1600" i="1" spc="-13" dirty="0">
                <a:latin typeface="Century Gothic" panose="020B0502020202020204" pitchFamily="34" charset="0"/>
                <a:cs typeface="Lucida Sans"/>
              </a:rPr>
              <a:t>for </a:t>
            </a:r>
            <a:r>
              <a:rPr sz="1600" i="1" spc="27" dirty="0">
                <a:latin typeface="Century Gothic" panose="020B0502020202020204" pitchFamily="34" charset="0"/>
                <a:cs typeface="Lucida Sans"/>
              </a:rPr>
              <a:t>the </a:t>
            </a:r>
            <a:r>
              <a:rPr sz="1600" i="1" spc="80" dirty="0">
                <a:latin typeface="Century Gothic" panose="020B0502020202020204" pitchFamily="34" charset="0"/>
                <a:cs typeface="Lucida Sans"/>
              </a:rPr>
              <a:t>New </a:t>
            </a:r>
            <a:r>
              <a:rPr sz="1600" i="1" spc="47" dirty="0">
                <a:latin typeface="Century Gothic" panose="020B0502020202020204" pitchFamily="34" charset="0"/>
                <a:cs typeface="Lucida Sans"/>
              </a:rPr>
              <a:t>Wesleyan </a:t>
            </a:r>
            <a:r>
              <a:rPr sz="1600" i="1" spc="7" dirty="0">
                <a:latin typeface="Century Gothic" panose="020B0502020202020204" pitchFamily="34" charset="0"/>
                <a:cs typeface="Lucida Sans"/>
              </a:rPr>
              <a:t>Day </a:t>
            </a:r>
            <a:r>
              <a:rPr sz="1600" i="1" spc="33" dirty="0">
                <a:latin typeface="Century Gothic" panose="020B0502020202020204" pitchFamily="34" charset="0"/>
                <a:cs typeface="Lucida Sans"/>
              </a:rPr>
              <a:t>School, </a:t>
            </a:r>
            <a:r>
              <a:rPr sz="1600" i="1" spc="13" dirty="0">
                <a:latin typeface="Century Gothic" panose="020B0502020202020204" pitchFamily="34" charset="0"/>
                <a:cs typeface="Lucida Sans"/>
              </a:rPr>
              <a:t>St. </a:t>
            </a:r>
            <a:r>
              <a:rPr sz="1600" i="1" spc="-33" dirty="0">
                <a:latin typeface="Century Gothic" panose="020B0502020202020204" pitchFamily="34" charset="0"/>
                <a:cs typeface="Lucida Sans"/>
              </a:rPr>
              <a:t>Mary’s  </a:t>
            </a:r>
            <a:r>
              <a:rPr sz="1600" i="1" spc="13" dirty="0">
                <a:latin typeface="Century Gothic" panose="020B0502020202020204" pitchFamily="34" charset="0"/>
                <a:cs typeface="Lucida Sans"/>
              </a:rPr>
              <a:t>Street,</a:t>
            </a:r>
            <a:r>
              <a:rPr sz="1600" i="1" spc="-1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i="1" spc="87" dirty="0">
                <a:latin typeface="Century Gothic" panose="020B0502020202020204" pitchFamily="34" charset="0"/>
                <a:cs typeface="Lucida Sans"/>
              </a:rPr>
              <a:t>New</a:t>
            </a:r>
            <a:r>
              <a:rPr sz="1600" i="1" spc="-33" dirty="0">
                <a:latin typeface="Century Gothic" panose="020B0502020202020204" pitchFamily="34" charset="0"/>
                <a:cs typeface="Lucida Sans"/>
              </a:rPr>
              <a:t> Hall</a:t>
            </a:r>
            <a:r>
              <a:rPr sz="1600" i="1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i="1" spc="-7" dirty="0">
                <a:latin typeface="Century Gothic" panose="020B0502020202020204" pitchFamily="34" charset="0"/>
                <a:cs typeface="Lucida Sans"/>
              </a:rPr>
              <a:t>Lane,</a:t>
            </a:r>
            <a:r>
              <a:rPr sz="1600" i="1" spc="-1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i="1" spc="-53" dirty="0">
                <a:latin typeface="Century Gothic" panose="020B0502020202020204" pitchFamily="34" charset="0"/>
                <a:cs typeface="Lucida Sans"/>
              </a:rPr>
              <a:t>a</a:t>
            </a:r>
            <a:r>
              <a:rPr sz="1600" i="1" spc="-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i="1" spc="107" dirty="0">
                <a:latin typeface="Century Gothic" panose="020B0502020202020204" pitchFamily="34" charset="0"/>
                <a:cs typeface="Lucida Sans"/>
              </a:rPr>
              <a:t>MALE</a:t>
            </a:r>
            <a:r>
              <a:rPr sz="1600" i="1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i="1" spc="93" dirty="0">
                <a:latin typeface="Century Gothic" panose="020B0502020202020204" pitchFamily="34" charset="0"/>
                <a:cs typeface="Lucida Sans"/>
              </a:rPr>
              <a:t>PUPIL</a:t>
            </a:r>
            <a:r>
              <a:rPr sz="1600" i="1" spc="-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i="1" spc="67" dirty="0">
                <a:latin typeface="Century Gothic" panose="020B0502020202020204" pitchFamily="34" charset="0"/>
                <a:cs typeface="Lucida Sans"/>
              </a:rPr>
              <a:t>TEACHER.</a:t>
            </a:r>
            <a:r>
              <a:rPr sz="1600" i="1" spc="-1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i="1" spc="40" dirty="0">
                <a:latin typeface="Century Gothic" panose="020B0502020202020204" pitchFamily="34" charset="0"/>
                <a:cs typeface="Lucida Sans"/>
              </a:rPr>
              <a:t>–</a:t>
            </a:r>
            <a:r>
              <a:rPr sz="1600" i="1" spc="-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i="1" spc="47" dirty="0">
                <a:latin typeface="Century Gothic" panose="020B0502020202020204" pitchFamily="34" charset="0"/>
                <a:cs typeface="Lucida Sans"/>
              </a:rPr>
              <a:t>Apply  </a:t>
            </a:r>
            <a:r>
              <a:rPr sz="1600" i="1" spc="-13" dirty="0">
                <a:latin typeface="Century Gothic" panose="020B0502020202020204" pitchFamily="34" charset="0"/>
                <a:cs typeface="Lucida Sans"/>
              </a:rPr>
              <a:t>any </a:t>
            </a:r>
            <a:r>
              <a:rPr sz="1600" i="1" spc="27" dirty="0">
                <a:latin typeface="Century Gothic" panose="020B0502020202020204" pitchFamily="34" charset="0"/>
                <a:cs typeface="Lucida Sans"/>
              </a:rPr>
              <a:t>evening </a:t>
            </a:r>
            <a:r>
              <a:rPr sz="1600" i="1" spc="-13" dirty="0">
                <a:latin typeface="Century Gothic" panose="020B0502020202020204" pitchFamily="34" charset="0"/>
                <a:cs typeface="Lucida Sans"/>
              </a:rPr>
              <a:t>at </a:t>
            </a:r>
            <a:r>
              <a:rPr sz="1600" i="1" spc="-247" dirty="0">
                <a:latin typeface="Century Gothic" panose="020B0502020202020204" pitchFamily="34" charset="0"/>
                <a:cs typeface="Lucida Sans"/>
              </a:rPr>
              <a:t>13  </a:t>
            </a:r>
            <a:r>
              <a:rPr sz="1600" i="1" spc="80" dirty="0">
                <a:latin typeface="Century Gothic" panose="020B0502020202020204" pitchFamily="34" charset="0"/>
                <a:cs typeface="Lucida Sans"/>
              </a:rPr>
              <a:t>St </a:t>
            </a:r>
            <a:r>
              <a:rPr sz="1600" i="1" spc="-7" dirty="0">
                <a:latin typeface="Century Gothic" panose="020B0502020202020204" pitchFamily="34" charset="0"/>
                <a:cs typeface="Lucida Sans"/>
              </a:rPr>
              <a:t>Ignatius</a:t>
            </a:r>
            <a:r>
              <a:rPr sz="1600" i="1" spc="-31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i="1" dirty="0">
                <a:latin typeface="Century Gothic" panose="020B0502020202020204" pitchFamily="34" charset="0"/>
                <a:cs typeface="Lucida Sans"/>
              </a:rPr>
              <a:t>Square.</a:t>
            </a:r>
            <a:endParaRPr sz="1600" dirty="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54379" y="2140732"/>
            <a:ext cx="41911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2400" spc="-89" baseline="-25462" dirty="0">
                <a:latin typeface="Century Gothic" panose="020B0502020202020204" pitchFamily="34" charset="0"/>
                <a:cs typeface="Lucida Sans"/>
              </a:rPr>
              <a:t>2</a:t>
            </a:r>
            <a:r>
              <a:rPr sz="2400" spc="-49" baseline="-25462" dirty="0">
                <a:latin typeface="Century Gothic" panose="020B0502020202020204" pitchFamily="34" charset="0"/>
                <a:cs typeface="Lucida Sans"/>
              </a:rPr>
              <a:t>5</a:t>
            </a:r>
            <a:r>
              <a:rPr sz="1067" spc="27" dirty="0">
                <a:latin typeface="Century Gothic" panose="020B0502020202020204" pitchFamily="34" charset="0"/>
                <a:cs typeface="Lucida Sans"/>
              </a:rPr>
              <a:t>t</a:t>
            </a:r>
            <a:r>
              <a:rPr sz="1067" spc="-7" dirty="0">
                <a:latin typeface="Century Gothic" panose="020B0502020202020204" pitchFamily="34" charset="0"/>
                <a:cs typeface="Lucida Sans"/>
              </a:rPr>
              <a:t>h</a:t>
            </a:r>
            <a:endParaRPr sz="1067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86196" y="2234206"/>
            <a:ext cx="420720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600" spc="73" dirty="0">
                <a:latin typeface="Century Gothic" panose="020B0502020202020204" pitchFamily="34" charset="0"/>
                <a:cs typeface="Lucida Sans"/>
              </a:rPr>
              <a:t>Fred</a:t>
            </a:r>
            <a:r>
              <a:rPr sz="1600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spc="33" dirty="0">
                <a:latin typeface="Century Gothic" panose="020B0502020202020204" pitchFamily="34" charset="0"/>
                <a:cs typeface="Lucida Sans"/>
              </a:rPr>
              <a:t>Lutener</a:t>
            </a:r>
            <a:r>
              <a:rPr sz="16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spc="47" dirty="0">
                <a:latin typeface="Century Gothic" panose="020B0502020202020204" pitchFamily="34" charset="0"/>
                <a:cs typeface="Lucida Sans"/>
              </a:rPr>
              <a:t>came</a:t>
            </a:r>
            <a:r>
              <a:rPr sz="1600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spc="53" dirty="0">
                <a:latin typeface="Century Gothic" panose="020B0502020202020204" pitchFamily="34" charset="0"/>
                <a:cs typeface="Lucida Sans"/>
              </a:rPr>
              <a:t>today</a:t>
            </a:r>
            <a:r>
              <a:rPr sz="1600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spc="7" dirty="0">
                <a:latin typeface="Century Gothic" panose="020B0502020202020204" pitchFamily="34" charset="0"/>
                <a:cs typeface="Lucida Sans"/>
              </a:rPr>
              <a:t>as</a:t>
            </a:r>
            <a:r>
              <a:rPr sz="16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spc="40" dirty="0">
                <a:latin typeface="Century Gothic" panose="020B0502020202020204" pitchFamily="34" charset="0"/>
                <a:cs typeface="Lucida Sans"/>
              </a:rPr>
              <a:t>a</a:t>
            </a:r>
            <a:r>
              <a:rPr sz="16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600" spc="13" dirty="0">
                <a:latin typeface="Century Gothic" panose="020B0502020202020204" pitchFamily="34" charset="0"/>
                <a:cs typeface="Lucida Sans"/>
              </a:rPr>
              <a:t>Candidate.</a:t>
            </a:r>
            <a:endParaRPr sz="16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86653" y="12866877"/>
            <a:ext cx="4516246" cy="32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spc="-7" dirty="0">
                <a:latin typeface="Century Gothic" panose="020B0502020202020204" pitchFamily="34" charset="0"/>
                <a:cs typeface="Arial"/>
              </a:rPr>
              <a:t>Resource provided by </a:t>
            </a:r>
            <a:r>
              <a:rPr sz="1067" spc="-7" dirty="0">
                <a:latin typeface="Century Gothic" panose="020B0502020202020204" pitchFamily="34" charset="0"/>
                <a:cs typeface="Arial"/>
                <a:hlinkClick r:id="rId3"/>
              </a:rPr>
              <a:t>www.mylearning.org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© 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Harris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Museum &amp; Art</a:t>
            </a:r>
            <a:r>
              <a:rPr sz="1067" spc="-6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Gallery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48446" y="12866877"/>
            <a:ext cx="109223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dirty="0">
                <a:latin typeface="Century Gothic" panose="020B0502020202020204" pitchFamily="34" charset="0"/>
                <a:cs typeface="Arial"/>
              </a:rPr>
              <a:t>9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10424" y="6185154"/>
            <a:ext cx="6599202" cy="4654650"/>
            <a:chOff x="4559580" y="3999732"/>
            <a:chExt cx="4492060" cy="3168409"/>
          </a:xfrm>
        </p:grpSpPr>
        <p:sp>
          <p:nvSpPr>
            <p:cNvPr id="18" name="TextBox 17"/>
            <p:cNvSpPr txBox="1"/>
            <p:nvPr/>
          </p:nvSpPr>
          <p:spPr>
            <a:xfrm>
              <a:off x="5182301" y="6351572"/>
              <a:ext cx="3596109" cy="28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71702">
                <a:defRPr/>
              </a:pPr>
              <a:r>
                <a:rPr lang="en-GB" sz="4113" b="1" kern="0" baseline="30000" dirty="0" err="1">
                  <a:solidFill>
                    <a:srgbClr val="14A19A"/>
                  </a:solidFill>
                  <a:latin typeface="Century Gothic"/>
                  <a:cs typeface="Century Gothic"/>
                </a:rPr>
                <a:t>mylearning.org</a:t>
              </a:r>
              <a:endParaRPr lang="en-GB" sz="4701" b="1" kern="0" baseline="30000" dirty="0">
                <a:solidFill>
                  <a:srgbClr val="14A19A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0" name="Hexagon 19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2" name="Hexagon 31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3" name="Hexagon 32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872" y="544458"/>
            <a:ext cx="1150652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>
              <a:lnSpc>
                <a:spcPts val="1553"/>
              </a:lnSpc>
            </a:pPr>
            <a:r>
              <a:rPr sz="1400" spc="47" dirty="0">
                <a:latin typeface="Century Gothic" panose="020B0502020202020204" pitchFamily="34" charset="0"/>
                <a:cs typeface="Lucida Sans"/>
              </a:rPr>
              <a:t>September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503792">
              <a:lnSpc>
                <a:spcPts val="1553"/>
              </a:lnSpc>
            </a:pPr>
            <a:r>
              <a:rPr sz="1400" spc="-180" baseline="-25462" dirty="0">
                <a:latin typeface="Century Gothic" panose="020B0502020202020204" pitchFamily="34" charset="0"/>
                <a:cs typeface="Lucida Sans"/>
              </a:rPr>
              <a:t>21</a:t>
            </a:r>
            <a:r>
              <a:rPr sz="1400" spc="-120" dirty="0">
                <a:latin typeface="Century Gothic" panose="020B0502020202020204" pitchFamily="34" charset="0"/>
                <a:cs typeface="Lucida Sans"/>
              </a:rPr>
              <a:t>st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7069" y="788303"/>
            <a:ext cx="577358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 marR="6774" indent="-847"/>
            <a:r>
              <a:rPr sz="1400" spc="60" dirty="0">
                <a:latin typeface="Century Gothic" panose="020B0502020202020204" pitchFamily="34" charset="0"/>
                <a:cs typeface="Lucida Sans"/>
              </a:rPr>
              <a:t>Sent </a:t>
            </a:r>
            <a:r>
              <a:rPr sz="1400" spc="73" dirty="0">
                <a:latin typeface="Century Gothic" panose="020B0502020202020204" pitchFamily="34" charset="0"/>
                <a:cs typeface="Lucida Sans"/>
              </a:rPr>
              <a:t>Fred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Lutener </a:t>
            </a:r>
            <a:r>
              <a:rPr sz="1400" spc="73" dirty="0">
                <a:latin typeface="Century Gothic" panose="020B0502020202020204" pitchFamily="34" charset="0"/>
                <a:cs typeface="Lucida Sans"/>
              </a:rPr>
              <a:t>away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from school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to-day.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Has 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become </a:t>
            </a:r>
            <a:r>
              <a:rPr sz="1400" spc="67" dirty="0">
                <a:latin typeface="Century Gothic" panose="020B0502020202020204" pitchFamily="34" charset="0"/>
                <a:cs typeface="Lucida Sans"/>
              </a:rPr>
              <a:t>very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unpunctual 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in his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attendance. There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seems 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be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a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general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53" dirty="0">
                <a:latin typeface="Century Gothic" panose="020B0502020202020204" pitchFamily="34" charset="0"/>
                <a:cs typeface="Lucida Sans"/>
              </a:rPr>
              <a:t>want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of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attachment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his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work.</a:t>
            </a:r>
            <a:endParaRPr sz="1400" dirty="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868" y="1460500"/>
            <a:ext cx="1198469" cy="84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>
              <a:lnSpc>
                <a:spcPts val="1553"/>
              </a:lnSpc>
            </a:pPr>
            <a:r>
              <a:rPr sz="1400" spc="53" dirty="0">
                <a:latin typeface="Century Gothic" panose="020B0502020202020204" pitchFamily="34" charset="0"/>
                <a:cs typeface="Lucida Sans"/>
              </a:rPr>
              <a:t>October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503792" algn="just">
              <a:lnSpc>
                <a:spcPts val="1553"/>
              </a:lnSpc>
            </a:pPr>
            <a:r>
              <a:rPr sz="1400" spc="40" baseline="-25462" dirty="0">
                <a:latin typeface="Century Gothic" panose="020B0502020202020204" pitchFamily="34" charset="0"/>
                <a:cs typeface="Lucida Sans"/>
              </a:rPr>
              <a:t>4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th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503792" marR="6774" algn="just"/>
            <a:r>
              <a:rPr sz="1400" spc="-320" baseline="-25462" dirty="0">
                <a:latin typeface="Century Gothic" panose="020B0502020202020204" pitchFamily="34" charset="0"/>
                <a:cs typeface="Lucida Sans"/>
              </a:rPr>
              <a:t>11</a:t>
            </a:r>
            <a:r>
              <a:rPr sz="1400" spc="-213" dirty="0">
                <a:latin typeface="Century Gothic" panose="020B0502020202020204" pitchFamily="34" charset="0"/>
                <a:cs typeface="Lucida Sans"/>
              </a:rPr>
              <a:t>th  </a:t>
            </a:r>
            <a:r>
              <a:rPr sz="1400" spc="-149" baseline="-25462" dirty="0">
                <a:latin typeface="Century Gothic" panose="020B0502020202020204" pitchFamily="34" charset="0"/>
                <a:cs typeface="Lucida Sans"/>
              </a:rPr>
              <a:t>19</a:t>
            </a:r>
            <a:r>
              <a:rPr sz="1400" spc="-100" dirty="0">
                <a:latin typeface="Century Gothic" panose="020B0502020202020204" pitchFamily="34" charset="0"/>
                <a:cs typeface="Lucida Sans"/>
              </a:rPr>
              <a:t>th  </a:t>
            </a:r>
            <a:r>
              <a:rPr sz="1400" spc="-89" baseline="-25462" dirty="0">
                <a:latin typeface="Century Gothic" panose="020B0502020202020204" pitchFamily="34" charset="0"/>
                <a:cs typeface="Lucida Sans"/>
              </a:rPr>
              <a:t>2</a:t>
            </a:r>
            <a:r>
              <a:rPr sz="1400" spc="-59" baseline="-25462" dirty="0">
                <a:latin typeface="Century Gothic" panose="020B0502020202020204" pitchFamily="34" charset="0"/>
                <a:cs typeface="Lucida Sans"/>
              </a:rPr>
              <a:t>3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r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d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7041" y="1704347"/>
            <a:ext cx="581001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400" spc="20" dirty="0">
                <a:latin typeface="Century Gothic" panose="020B0502020202020204" pitchFamily="34" charset="0"/>
                <a:cs typeface="Lucida Sans"/>
              </a:rPr>
              <a:t>Nothing</a:t>
            </a:r>
            <a:r>
              <a:rPr sz="1400" spc="-1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new.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/>
            <a:r>
              <a:rPr sz="1400" spc="27" dirty="0">
                <a:latin typeface="Century Gothic" panose="020B0502020202020204" pitchFamily="34" charset="0"/>
                <a:cs typeface="Lucida Sans"/>
              </a:rPr>
              <a:t>Ordinary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progress. 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Admitted </a:t>
            </a:r>
            <a:r>
              <a:rPr sz="1400" spc="-40" dirty="0">
                <a:latin typeface="Century Gothic" panose="020B0502020202020204" pitchFamily="34" charset="0"/>
                <a:cs typeface="Lucida Sans"/>
              </a:rPr>
              <a:t>six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this</a:t>
            </a:r>
            <a:r>
              <a:rPr sz="1400" spc="-2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week.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/>
            <a:r>
              <a:rPr sz="1400" spc="13" dirty="0">
                <a:latin typeface="Century Gothic" panose="020B0502020202020204" pitchFamily="34" charset="0"/>
                <a:cs typeface="Lucida Sans"/>
              </a:rPr>
              <a:t>O.P. </a:t>
            </a:r>
            <a:r>
              <a:rPr sz="1400" i="1" dirty="0">
                <a:latin typeface="Century Gothic" panose="020B0502020202020204" pitchFamily="34" charset="0"/>
                <a:cs typeface="Lucida Sans"/>
              </a:rPr>
              <a:t>[ordinary</a:t>
            </a:r>
            <a:r>
              <a:rPr sz="1400" i="1" spc="-1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i="1" spc="33" dirty="0">
                <a:latin typeface="Century Gothic" panose="020B0502020202020204" pitchFamily="34" charset="0"/>
                <a:cs typeface="Lucida Sans"/>
              </a:rPr>
              <a:t>progress]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/>
            <a:r>
              <a:rPr sz="1400" spc="80" dirty="0">
                <a:latin typeface="Century Gothic" panose="020B0502020202020204" pitchFamily="34" charset="0"/>
                <a:cs typeface="Lucida Sans"/>
              </a:rPr>
              <a:t>Watson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Ogden came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as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a</a:t>
            </a:r>
            <a:r>
              <a:rPr sz="1400" spc="-339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Candidate today.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883" y="2908300"/>
            <a:ext cx="320038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 marR="6774"/>
            <a:r>
              <a:rPr sz="1400" spc="-33" dirty="0">
                <a:latin typeface="Century Gothic" panose="020B0502020202020204" pitchFamily="34" charset="0"/>
                <a:cs typeface="Lucida Sans"/>
              </a:rPr>
              <a:t>5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weeks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marked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simply</a:t>
            </a:r>
            <a:r>
              <a:rPr sz="1400" spc="-16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‘O.P.’ 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December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5281" y="3302517"/>
            <a:ext cx="31920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400" spc="40" baseline="-25462" dirty="0">
                <a:latin typeface="Century Gothic" panose="020B0502020202020204" pitchFamily="34" charset="0"/>
                <a:cs typeface="Lucida Sans"/>
              </a:rPr>
              <a:t>4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th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>
              <a:spcBef>
                <a:spcPts val="3"/>
              </a:spcBef>
            </a:pPr>
            <a:endParaRPr sz="1400">
              <a:latin typeface="Century Gothic" panose="020B0502020202020204" pitchFamily="34" charset="0"/>
              <a:cs typeface="Times New Roman"/>
            </a:endParaRPr>
          </a:p>
          <a:p>
            <a:pPr marL="16934"/>
            <a:r>
              <a:rPr sz="1400" spc="-659" baseline="-25462" dirty="0">
                <a:latin typeface="Century Gothic" panose="020B0502020202020204" pitchFamily="34" charset="0"/>
                <a:cs typeface="Lucida Sans"/>
              </a:rPr>
              <a:t>11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t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h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7041" y="3395990"/>
            <a:ext cx="532822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 marR="6774" indent="-847"/>
            <a:r>
              <a:rPr sz="1400" spc="60" dirty="0">
                <a:latin typeface="Century Gothic" panose="020B0502020202020204" pitchFamily="34" charset="0"/>
                <a:cs typeface="Lucida Sans"/>
              </a:rPr>
              <a:t>Received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a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factory</a:t>
            </a:r>
            <a:r>
              <a:rPr sz="1400" spc="-3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book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from 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Messrs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Paley’s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to-day; </a:t>
            </a:r>
            <a:r>
              <a:rPr lang="en-GB" sz="1400" spc="40" dirty="0" smtClean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7" dirty="0" smtClean="0">
                <a:latin typeface="Century Gothic" panose="020B0502020202020204" pitchFamily="34" charset="0"/>
                <a:cs typeface="Lucida Sans"/>
              </a:rPr>
              <a:t>admitted </a:t>
            </a:r>
            <a:r>
              <a:rPr sz="1400" spc="73" dirty="0">
                <a:latin typeface="Century Gothic" panose="020B0502020202020204" pitchFamily="34" charset="0"/>
                <a:cs typeface="Lucida Sans"/>
              </a:rPr>
              <a:t>two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half-timers from </a:t>
            </a:r>
            <a:r>
              <a:rPr sz="1400" dirty="0" smtClean="0">
                <a:latin typeface="Century Gothic" panose="020B0502020202020204" pitchFamily="34" charset="0"/>
                <a:cs typeface="Lucida Sans"/>
              </a:rPr>
              <a:t>their</a:t>
            </a:r>
            <a:r>
              <a:rPr sz="1400" spc="-240" dirty="0" smtClean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-53" dirty="0">
                <a:latin typeface="Century Gothic" panose="020B0502020202020204" pitchFamily="34" charset="0"/>
                <a:cs typeface="Lucida Sans"/>
              </a:rPr>
              <a:t>mill.</a:t>
            </a:r>
            <a:endParaRPr sz="1400" dirty="0">
              <a:latin typeface="Century Gothic" panose="020B0502020202020204" pitchFamily="34" charset="0"/>
              <a:cs typeface="Lucida Sans"/>
            </a:endParaRPr>
          </a:p>
          <a:p>
            <a:pPr marL="16934"/>
            <a:r>
              <a:rPr sz="1400" spc="47" dirty="0">
                <a:latin typeface="Century Gothic" panose="020B0502020202020204" pitchFamily="34" charset="0"/>
                <a:cs typeface="Lucida Sans"/>
              </a:rPr>
              <a:t>Admitted </a:t>
            </a:r>
            <a:r>
              <a:rPr sz="1400" spc="73" dirty="0">
                <a:latin typeface="Century Gothic" panose="020B0502020202020204" pitchFamily="34" charset="0"/>
                <a:cs typeface="Lucida Sans"/>
              </a:rPr>
              <a:t>two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more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boys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from</a:t>
            </a:r>
            <a:r>
              <a:rPr sz="1400" spc="-3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Paleys.</a:t>
            </a:r>
            <a:endParaRPr sz="1400" dirty="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884" y="4203700"/>
            <a:ext cx="939826" cy="148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400" spc="-100" dirty="0">
                <a:latin typeface="Century Gothic" panose="020B0502020202020204" pitchFamily="34" charset="0"/>
                <a:cs typeface="Lucida Sans"/>
              </a:rPr>
              <a:t>1872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>
              <a:lnSpc>
                <a:spcPts val="1553"/>
              </a:lnSpc>
            </a:pPr>
            <a:r>
              <a:rPr sz="1400" spc="73" dirty="0">
                <a:latin typeface="Century Gothic" panose="020B0502020202020204" pitchFamily="34" charset="0"/>
                <a:cs typeface="Lucida Sans"/>
              </a:rPr>
              <a:t>January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503792">
              <a:lnSpc>
                <a:spcPts val="1553"/>
              </a:lnSpc>
            </a:pPr>
            <a:r>
              <a:rPr sz="1400" spc="9" baseline="-25462" dirty="0">
                <a:latin typeface="Century Gothic" panose="020B0502020202020204" pitchFamily="34" charset="0"/>
                <a:cs typeface="Lucida Sans"/>
              </a:rPr>
              <a:t>8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th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503792" marR="6774">
              <a:lnSpc>
                <a:spcPct val="200000"/>
              </a:lnSpc>
            </a:pPr>
            <a:r>
              <a:rPr sz="1400" spc="-109" baseline="-25462" dirty="0">
                <a:latin typeface="Century Gothic" panose="020B0502020202020204" pitchFamily="34" charset="0"/>
                <a:cs typeface="Lucida Sans"/>
              </a:rPr>
              <a:t>10</a:t>
            </a:r>
            <a:r>
              <a:rPr sz="1400" spc="-73" dirty="0">
                <a:latin typeface="Century Gothic" panose="020B0502020202020204" pitchFamily="34" charset="0"/>
                <a:cs typeface="Lucida Sans"/>
              </a:rPr>
              <a:t>th  </a:t>
            </a:r>
            <a:r>
              <a:rPr sz="1400" spc="-89" baseline="-25462" dirty="0">
                <a:latin typeface="Century Gothic" panose="020B0502020202020204" pitchFamily="34" charset="0"/>
                <a:cs typeface="Lucida Sans"/>
              </a:rPr>
              <a:t>22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n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d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7236" y="6045656"/>
            <a:ext cx="4436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400" spc="-59" baseline="-25462" dirty="0">
                <a:latin typeface="Century Gothic" panose="020B0502020202020204" pitchFamily="34" charset="0"/>
                <a:cs typeface="Lucida Sans"/>
              </a:rPr>
              <a:t>3</a:t>
            </a:r>
            <a:r>
              <a:rPr sz="1400" spc="200" baseline="-25462" dirty="0">
                <a:latin typeface="Century Gothic" panose="020B0502020202020204" pitchFamily="34" charset="0"/>
                <a:cs typeface="Lucida Sans"/>
              </a:rPr>
              <a:t>0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t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h</a:t>
            </a:r>
            <a:endParaRPr sz="1400" dirty="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7038" y="4691392"/>
            <a:ext cx="6078214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 marR="6774" indent="-847"/>
            <a:r>
              <a:rPr sz="1400" spc="60" dirty="0">
                <a:latin typeface="Century Gothic" panose="020B0502020202020204" pitchFamily="34" charset="0"/>
                <a:cs typeface="Lucida Sans"/>
              </a:rPr>
              <a:t>Re-opened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this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morning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with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a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good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attendance;</a:t>
            </a:r>
            <a:r>
              <a:rPr sz="1400" spc="-30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73" dirty="0">
                <a:latin typeface="Century Gothic" panose="020B0502020202020204" pitchFamily="34" charset="0"/>
                <a:cs typeface="Lucida Sans"/>
              </a:rPr>
              <a:t>two </a:t>
            </a:r>
            <a:endParaRPr lang="en-GB" sz="1400" spc="73" dirty="0" smtClean="0">
              <a:latin typeface="Century Gothic" panose="020B0502020202020204" pitchFamily="34" charset="0"/>
              <a:cs typeface="Lucida Sans"/>
            </a:endParaRPr>
          </a:p>
          <a:p>
            <a:pPr marL="16934" marR="6774" indent="-847"/>
            <a:r>
              <a:rPr sz="1400" spc="73" dirty="0" smtClean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60" dirty="0">
                <a:latin typeface="Century Gothic" panose="020B0502020202020204" pitchFamily="34" charset="0"/>
                <a:cs typeface="Lucida Sans"/>
              </a:rPr>
              <a:t>new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scholars</a:t>
            </a:r>
            <a:r>
              <a:rPr sz="1400" spc="-19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53" dirty="0">
                <a:latin typeface="Century Gothic" panose="020B0502020202020204" pitchFamily="34" charset="0"/>
                <a:cs typeface="Lucida Sans"/>
              </a:rPr>
              <a:t>today</a:t>
            </a:r>
            <a:endParaRPr sz="1400" dirty="0">
              <a:latin typeface="Century Gothic" panose="020B0502020202020204" pitchFamily="34" charset="0"/>
              <a:cs typeface="Lucida Sans"/>
            </a:endParaRPr>
          </a:p>
          <a:p>
            <a:pPr marL="16934" marR="475004"/>
            <a:r>
              <a:rPr sz="1400" spc="120" dirty="0">
                <a:latin typeface="Century Gothic" panose="020B0502020202020204" pitchFamily="34" charset="0"/>
                <a:cs typeface="Lucida Sans"/>
              </a:rPr>
              <a:t>Went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at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60" dirty="0">
                <a:latin typeface="Century Gothic" panose="020B0502020202020204" pitchFamily="34" charset="0"/>
                <a:cs typeface="Lucida Sans"/>
              </a:rPr>
              <a:t>4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o’clock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</a:t>
            </a:r>
            <a:r>
              <a:rPr sz="1400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see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the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wild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animals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in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Days 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Menagerie</a:t>
            </a:r>
            <a:endParaRPr sz="1400" dirty="0">
              <a:latin typeface="Century Gothic" panose="020B0502020202020204" pitchFamily="34" charset="0"/>
              <a:cs typeface="Lucida Sans"/>
            </a:endParaRPr>
          </a:p>
          <a:p>
            <a:pPr marL="16934" marR="260786"/>
            <a:r>
              <a:rPr sz="1400" spc="20" dirty="0">
                <a:latin typeface="Century Gothic" panose="020B0502020202020204" pitchFamily="34" charset="0"/>
                <a:cs typeface="Lucida Sans"/>
              </a:rPr>
              <a:t>Nothing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mark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the past </a:t>
            </a:r>
            <a:r>
              <a:rPr sz="1400" spc="60" dirty="0">
                <a:latin typeface="Century Gothic" panose="020B0502020202020204" pitchFamily="34" charset="0"/>
                <a:cs typeface="Lucida Sans"/>
              </a:rPr>
              <a:t>few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days.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Made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many 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enquiries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after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a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second</a:t>
            </a:r>
            <a:r>
              <a:rPr sz="1400" spc="-34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Pupil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Teacher,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but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found 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it 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impossible,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as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yet,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to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meet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with one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at </a:t>
            </a:r>
            <a:r>
              <a:rPr sz="1400" spc="-20" dirty="0">
                <a:latin typeface="Century Gothic" panose="020B0502020202020204" pitchFamily="34" charset="0"/>
                <a:cs typeface="Lucida Sans"/>
              </a:rPr>
              <a:t>all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suitable.  </a:t>
            </a:r>
            <a:endParaRPr lang="en-GB" sz="1400" spc="-13" dirty="0" smtClean="0">
              <a:latin typeface="Century Gothic" panose="020B0502020202020204" pitchFamily="34" charset="0"/>
              <a:cs typeface="Lucida Sans"/>
            </a:endParaRPr>
          </a:p>
          <a:p>
            <a:pPr marL="16934" marR="260786"/>
            <a:r>
              <a:rPr sz="1400" spc="47" dirty="0" smtClean="0">
                <a:latin typeface="Century Gothic" panose="020B0502020202020204" pitchFamily="34" charset="0"/>
                <a:cs typeface="Lucida Sans"/>
              </a:rPr>
              <a:t>Admitted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five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to-day; </a:t>
            </a:r>
            <a:r>
              <a:rPr sz="1400" spc="-20" dirty="0">
                <a:latin typeface="Century Gothic" panose="020B0502020202020204" pitchFamily="34" charset="0"/>
                <a:cs typeface="Lucida Sans"/>
              </a:rPr>
              <a:t>all</a:t>
            </a:r>
            <a:r>
              <a:rPr sz="1400" spc="-26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half-timers</a:t>
            </a:r>
            <a:endParaRPr sz="1400" dirty="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7893" y="6413500"/>
            <a:ext cx="952527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>
              <a:lnSpc>
                <a:spcPts val="1553"/>
              </a:lnSpc>
            </a:pPr>
            <a:r>
              <a:rPr sz="1400" spc="187" dirty="0">
                <a:latin typeface="Century Gothic" panose="020B0502020202020204" pitchFamily="34" charset="0"/>
                <a:cs typeface="Lucida Sans"/>
              </a:rPr>
              <a:t>F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eb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r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u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a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r</a:t>
            </a:r>
            <a:r>
              <a:rPr sz="1400" spc="107" dirty="0">
                <a:latin typeface="Century Gothic" panose="020B0502020202020204" pitchFamily="34" charset="0"/>
                <a:cs typeface="Lucida Sans"/>
              </a:rPr>
              <a:t>y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503792">
              <a:lnSpc>
                <a:spcPts val="1553"/>
              </a:lnSpc>
            </a:pPr>
            <a:r>
              <a:rPr sz="1400" spc="-20" baseline="-25462" dirty="0">
                <a:latin typeface="Century Gothic" panose="020B0502020202020204" pitchFamily="34" charset="0"/>
                <a:cs typeface="Lucida Sans"/>
              </a:rPr>
              <a:t>5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th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7033" y="6657343"/>
            <a:ext cx="57981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 marR="6774" indent="-847"/>
            <a:r>
              <a:rPr sz="1400" spc="47" dirty="0">
                <a:latin typeface="Century Gothic" panose="020B0502020202020204" pitchFamily="34" charset="0"/>
                <a:cs typeface="Lucida Sans"/>
              </a:rPr>
              <a:t>Admitted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five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this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week. </a:t>
            </a:r>
            <a:r>
              <a:rPr sz="1400" spc="60" dirty="0">
                <a:latin typeface="Century Gothic" panose="020B0502020202020204" pitchFamily="34" charset="0"/>
                <a:cs typeface="Lucida Sans"/>
              </a:rPr>
              <a:t>Received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permission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from 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Messrs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60" dirty="0">
                <a:latin typeface="Century Gothic" panose="020B0502020202020204" pitchFamily="34" charset="0"/>
                <a:cs typeface="Lucida Sans"/>
              </a:rPr>
              <a:t>Paley</a:t>
            </a:r>
            <a:r>
              <a:rPr sz="1400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and</a:t>
            </a:r>
            <a:r>
              <a:rPr sz="1400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Rawsthorn’s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</a:t>
            </a:r>
            <a:r>
              <a:rPr sz="1400" spc="-4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receive</a:t>
            </a:r>
            <a:r>
              <a:rPr sz="1400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their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half-timers</a:t>
            </a:r>
            <a:endParaRPr sz="1400" dirty="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907" y="8347549"/>
            <a:ext cx="918659" cy="1272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>
              <a:lnSpc>
                <a:spcPts val="1553"/>
              </a:lnSpc>
            </a:pPr>
            <a:r>
              <a:rPr sz="1400" spc="20" dirty="0">
                <a:latin typeface="Century Gothic" panose="020B0502020202020204" pitchFamily="34" charset="0"/>
                <a:cs typeface="Lucida Sans"/>
              </a:rPr>
              <a:t>April</a:t>
            </a:r>
            <a:r>
              <a:rPr sz="1400" spc="-152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8</a:t>
            </a:r>
            <a:r>
              <a:rPr sz="1400" spc="9" baseline="38194" dirty="0">
                <a:latin typeface="Century Gothic" panose="020B0502020202020204" pitchFamily="34" charset="0"/>
                <a:cs typeface="Lucida Sans"/>
              </a:rPr>
              <a:t>th</a:t>
            </a:r>
            <a:endParaRPr sz="1400" baseline="38194">
              <a:latin typeface="Century Gothic" panose="020B0502020202020204" pitchFamily="34" charset="0"/>
              <a:cs typeface="Lucida Sans"/>
            </a:endParaRPr>
          </a:p>
          <a:p>
            <a:pPr marL="503792">
              <a:lnSpc>
                <a:spcPts val="1553"/>
              </a:lnSpc>
            </a:pPr>
            <a:r>
              <a:rPr sz="1400" spc="-169" baseline="-25462" dirty="0">
                <a:latin typeface="Century Gothic" panose="020B0502020202020204" pitchFamily="34" charset="0"/>
                <a:cs typeface="Lucida Sans"/>
              </a:rPr>
              <a:t>15</a:t>
            </a:r>
            <a:r>
              <a:rPr sz="1400" spc="-113" dirty="0">
                <a:latin typeface="Century Gothic" panose="020B0502020202020204" pitchFamily="34" charset="0"/>
                <a:cs typeface="Lucida Sans"/>
              </a:rPr>
              <a:t>th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461456" marR="6774" indent="42335">
              <a:lnSpc>
                <a:spcPct val="200000"/>
              </a:lnSpc>
            </a:pPr>
            <a:r>
              <a:rPr sz="1400" spc="-89" baseline="-25462" dirty="0">
                <a:latin typeface="Century Gothic" panose="020B0502020202020204" pitchFamily="34" charset="0"/>
                <a:cs typeface="Lucida Sans"/>
              </a:rPr>
              <a:t>2</a:t>
            </a:r>
            <a:r>
              <a:rPr sz="1400" spc="89" baseline="-25462" dirty="0">
                <a:latin typeface="Century Gothic" panose="020B0502020202020204" pitchFamily="34" charset="0"/>
                <a:cs typeface="Lucida Sans"/>
              </a:rPr>
              <a:t>4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t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h  </a:t>
            </a:r>
            <a:r>
              <a:rPr sz="1400" spc="-9" baseline="-25462" dirty="0">
                <a:latin typeface="Century Gothic" panose="020B0502020202020204" pitchFamily="34" charset="0"/>
                <a:cs typeface="Lucida Sans"/>
              </a:rPr>
              <a:t>29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th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47071" y="8347551"/>
            <a:ext cx="5809988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400" spc="20" dirty="0">
                <a:latin typeface="Century Gothic" panose="020B0502020202020204" pitchFamily="34" charset="0"/>
                <a:cs typeface="Lucida Sans"/>
              </a:rPr>
              <a:t>Full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school 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in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anticipation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of</a:t>
            </a:r>
            <a:r>
              <a:rPr sz="1400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inspection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 marR="339530" indent="-847"/>
            <a:r>
              <a:rPr sz="1400" dirty="0">
                <a:latin typeface="Century Gothic" panose="020B0502020202020204" pitchFamily="34" charset="0"/>
                <a:cs typeface="Lucida Sans"/>
              </a:rPr>
              <a:t>Inspection.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Rev.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G.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Steele. Managers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present. Messrs 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Britten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Dean,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and</a:t>
            </a:r>
            <a:r>
              <a:rPr sz="1400" spc="-16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Snowdon.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 marR="524960"/>
            <a:r>
              <a:rPr sz="1400" spc="33" dirty="0">
                <a:latin typeface="Century Gothic" panose="020B0502020202020204" pitchFamily="34" charset="0"/>
                <a:cs typeface="Lucida Sans"/>
              </a:rPr>
              <a:t>Cath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Chadwick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had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leave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school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because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she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has 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gone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 work at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Messers Horrocks, 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Miller&amp;Cos</a:t>
            </a:r>
            <a:r>
              <a:rPr sz="1400" spc="-28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mill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 marR="6774"/>
            <a:r>
              <a:rPr sz="1400" spc="-60" dirty="0">
                <a:latin typeface="Century Gothic" panose="020B0502020202020204" pitchFamily="34" charset="0"/>
                <a:cs typeface="Lucida Sans"/>
              </a:rPr>
              <a:t>2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scholars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left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this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week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because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they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have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gone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work  at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Wildings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and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Sharples’ 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mill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Geo. 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&amp;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M.E.</a:t>
            </a:r>
            <a:r>
              <a:rPr sz="1400" spc="-20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Barnes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10424" y="6185154"/>
            <a:ext cx="6599202" cy="4654650"/>
            <a:chOff x="181643" y="575007"/>
            <a:chExt cx="9872856" cy="6963675"/>
          </a:xfrm>
        </p:grpSpPr>
        <p:sp>
          <p:nvSpPr>
            <p:cNvPr id="25" name="Hexagon 24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endParaRPr lang="en-US" sz="1400" kern="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 </a:t>
              </a:r>
            </a:p>
          </p:txBody>
        </p:sp>
        <p:sp>
          <p:nvSpPr>
            <p:cNvPr id="27" name="Hexagon 26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28" name="Hexagon 27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endParaRPr lang="en-US" sz="140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Hexagon 28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 cap="flat" cmpd="sng" algn="ctr">
              <a:solidFill>
                <a:srgbClr val="49C5B1">
                  <a:alpha val="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endParaRPr lang="en-US" sz="140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Hexagon 29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endParaRPr lang="en-US" sz="140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Hexagon 30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 cap="flat" cmpd="sng" algn="ctr">
              <a:solidFill>
                <a:srgbClr val="49C5B1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 </a:t>
              </a:r>
            </a:p>
          </p:txBody>
        </p:sp>
        <p:sp>
          <p:nvSpPr>
            <p:cNvPr id="32" name="Hexagon 31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 cap="flat" cmpd="sng" algn="ctr">
              <a:solidFill>
                <a:srgbClr val="49C5B1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33" name="Hexagon 32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34" name="Hexagon 33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35" name="Hexagon 34"/>
            <p:cNvSpPr/>
            <p:nvPr/>
          </p:nvSpPr>
          <p:spPr>
            <a:xfrm>
              <a:off x="788737" y="1834248"/>
              <a:ext cx="607094" cy="523357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36" name="Hexagon 35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37" name="Hexagon 36" hidden="1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38" name="Hexagon 37" hidden="1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 cap="flat" cmpd="sng" algn="ctr">
              <a:solidFill>
                <a:srgbClr val="49C5B1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39" name="Hexagon 38"/>
            <p:cNvSpPr/>
            <p:nvPr/>
          </p:nvSpPr>
          <p:spPr>
            <a:xfrm>
              <a:off x="181643" y="5185641"/>
              <a:ext cx="607094" cy="523357"/>
            </a:xfrm>
            <a:prstGeom prst="hexagon">
              <a:avLst/>
            </a:prstGeom>
            <a:noFill/>
            <a:ln w="38100" cap="flat" cmpd="sng" algn="ctr">
              <a:solidFill>
                <a:srgbClr val="49C5B1">
                  <a:alpha val="2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71702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40" name="object 16"/>
          <p:cNvSpPr txBox="1"/>
          <p:nvPr/>
        </p:nvSpPr>
        <p:spPr>
          <a:xfrm>
            <a:off x="804069" y="7096892"/>
            <a:ext cx="86785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 marR="6774"/>
            <a:r>
              <a:rPr sz="1400" spc="53" dirty="0">
                <a:latin typeface="Century Gothic" panose="020B0502020202020204" pitchFamily="34" charset="0"/>
                <a:cs typeface="Lucida Sans"/>
              </a:rPr>
              <a:t>May 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3</a:t>
            </a:r>
            <a:r>
              <a:rPr sz="1400" spc="-9" baseline="38194" dirty="0">
                <a:latin typeface="Century Gothic" panose="020B0502020202020204" pitchFamily="34" charset="0"/>
                <a:cs typeface="Lucida Sans"/>
              </a:rPr>
              <a:t>rd  </a:t>
            </a:r>
            <a:r>
              <a:rPr sz="1400" spc="53" dirty="0">
                <a:latin typeface="Century Gothic" panose="020B0502020202020204" pitchFamily="34" charset="0"/>
                <a:cs typeface="Lucida Sans"/>
              </a:rPr>
              <a:t>May</a:t>
            </a:r>
            <a:r>
              <a:rPr sz="1400" spc="-152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-73" dirty="0">
                <a:latin typeface="Century Gothic" panose="020B0502020202020204" pitchFamily="34" charset="0"/>
                <a:cs typeface="Lucida Sans"/>
              </a:rPr>
              <a:t>10</a:t>
            </a:r>
            <a:r>
              <a:rPr sz="1400" spc="-109" baseline="38194" dirty="0">
                <a:latin typeface="Century Gothic" panose="020B0502020202020204" pitchFamily="34" charset="0"/>
                <a:cs typeface="Lucida Sans"/>
              </a:rPr>
              <a:t>th</a:t>
            </a:r>
            <a:endParaRPr sz="1400" baseline="38194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1" name="object 17"/>
          <p:cNvSpPr txBox="1"/>
          <p:nvPr/>
        </p:nvSpPr>
        <p:spPr>
          <a:xfrm>
            <a:off x="2023224" y="7096892"/>
            <a:ext cx="542135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400" spc="27" dirty="0">
                <a:latin typeface="Century Gothic" panose="020B0502020202020204" pitchFamily="34" charset="0"/>
                <a:cs typeface="Lucida Sans"/>
              </a:rPr>
              <a:t>Annie</a:t>
            </a:r>
            <a:r>
              <a:rPr sz="1400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Kerfoot</a:t>
            </a:r>
            <a:r>
              <a:rPr sz="1400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gone</a:t>
            </a:r>
            <a:r>
              <a:rPr sz="1400" spc="-5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work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at</a:t>
            </a:r>
            <a:r>
              <a:rPr sz="1400" spc="-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Horrocks’s.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/>
            <a:r>
              <a:rPr sz="1400" spc="13" dirty="0">
                <a:latin typeface="Century Gothic" panose="020B0502020202020204" pitchFamily="34" charset="0"/>
                <a:cs typeface="Lucida Sans"/>
              </a:rPr>
              <a:t>Hannah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Holmes left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to-day.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Gone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to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work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at</a:t>
            </a:r>
            <a:r>
              <a:rPr sz="1400" spc="11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Napeirs.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2" name="object 18"/>
          <p:cNvSpPr txBox="1"/>
          <p:nvPr/>
        </p:nvSpPr>
        <p:spPr>
          <a:xfrm>
            <a:off x="804079" y="8072279"/>
            <a:ext cx="85346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400" spc="100" dirty="0">
                <a:latin typeface="Century Gothic" panose="020B0502020202020204" pitchFamily="34" charset="0"/>
                <a:cs typeface="Lucida Sans"/>
              </a:rPr>
              <a:t>June</a:t>
            </a:r>
            <a:r>
              <a:rPr sz="1400" spc="-14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4</a:t>
            </a:r>
            <a:r>
              <a:rPr sz="1400" spc="40" baseline="38194" dirty="0">
                <a:latin typeface="Century Gothic" panose="020B0502020202020204" pitchFamily="34" charset="0"/>
                <a:cs typeface="Lucida Sans"/>
              </a:rPr>
              <a:t>th</a:t>
            </a:r>
            <a:endParaRPr sz="1400" baseline="38194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3" name="object 19"/>
          <p:cNvSpPr txBox="1"/>
          <p:nvPr/>
        </p:nvSpPr>
        <p:spPr>
          <a:xfrm>
            <a:off x="2023268" y="8072279"/>
            <a:ext cx="305655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400" spc="60" dirty="0">
                <a:latin typeface="Century Gothic" panose="020B0502020202020204" pitchFamily="34" charset="0"/>
                <a:cs typeface="Lucida Sans"/>
              </a:rPr>
              <a:t>Received </a:t>
            </a:r>
            <a:r>
              <a:rPr sz="1400" spc="-53" dirty="0">
                <a:latin typeface="Century Gothic" panose="020B0502020202020204" pitchFamily="34" charset="0"/>
                <a:cs typeface="Lucida Sans"/>
              </a:rPr>
              <a:t>H.M.I.’s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report</a:t>
            </a:r>
            <a:r>
              <a:rPr sz="1400" spc="-16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53" dirty="0">
                <a:latin typeface="Century Gothic" panose="020B0502020202020204" pitchFamily="34" charset="0"/>
                <a:cs typeface="Lucida Sans"/>
              </a:rPr>
              <a:t>today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25252" y="9640198"/>
            <a:ext cx="5282977" cy="421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71702">
              <a:defRPr/>
            </a:pPr>
            <a:r>
              <a:rPr lang="en-GB" sz="4113" b="1" kern="0" baseline="30000" dirty="0" err="1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4701" b="1" kern="0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069" y="2527300"/>
            <a:ext cx="6965721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400" u="sng" dirty="0">
                <a:latin typeface="Century Gothic" panose="020B0502020202020204" pitchFamily="34" charset="0"/>
                <a:cs typeface="Lucida Sans"/>
              </a:rPr>
              <a:t>Summary </a:t>
            </a:r>
            <a:r>
              <a:rPr sz="1400" u="sng" spc="47" dirty="0">
                <a:latin typeface="Century Gothic" panose="020B0502020202020204" pitchFamily="34" charset="0"/>
                <a:cs typeface="Lucida Sans"/>
              </a:rPr>
              <a:t>of HM </a:t>
            </a:r>
            <a:r>
              <a:rPr sz="1400" u="sng" spc="20" dirty="0">
                <a:latin typeface="Century Gothic" panose="020B0502020202020204" pitchFamily="34" charset="0"/>
                <a:cs typeface="Lucida Sans"/>
              </a:rPr>
              <a:t>Inspectors</a:t>
            </a:r>
            <a:r>
              <a:rPr sz="1400" u="sng" spc="-20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u="sng" spc="47" dirty="0">
                <a:latin typeface="Century Gothic" panose="020B0502020202020204" pitchFamily="34" charset="0"/>
                <a:cs typeface="Lucida Sans"/>
              </a:rPr>
              <a:t>Report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>
              <a:spcBef>
                <a:spcPts val="3"/>
              </a:spcBef>
            </a:pPr>
            <a:endParaRPr sz="1400">
              <a:latin typeface="Century Gothic" panose="020B0502020202020204" pitchFamily="34" charset="0"/>
              <a:cs typeface="Times New Roman"/>
            </a:endParaRPr>
          </a:p>
          <a:p>
            <a:pPr marL="16934"/>
            <a:r>
              <a:rPr sz="1400" u="sng" spc="73" dirty="0">
                <a:latin typeface="Century Gothic" panose="020B0502020202020204" pitchFamily="34" charset="0"/>
                <a:cs typeface="Lucida Sans"/>
              </a:rPr>
              <a:t>MIXED</a:t>
            </a:r>
            <a:r>
              <a:rPr sz="1400" u="sng" spc="-1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u="sng" spc="87" dirty="0">
                <a:latin typeface="Century Gothic" panose="020B0502020202020204" pitchFamily="34" charset="0"/>
                <a:cs typeface="Lucida Sans"/>
              </a:rPr>
              <a:t>SCHOOL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 marR="6774"/>
            <a:r>
              <a:rPr sz="1400" spc="-20" dirty="0">
                <a:latin typeface="Century Gothic" panose="020B0502020202020204" pitchFamily="34" charset="0"/>
                <a:cs typeface="Lucida Sans"/>
              </a:rPr>
              <a:t>This </a:t>
            </a:r>
            <a:r>
              <a:rPr sz="1400" spc="60" dirty="0">
                <a:latin typeface="Century Gothic" panose="020B0502020202020204" pitchFamily="34" charset="0"/>
                <a:cs typeface="Lucida Sans"/>
              </a:rPr>
              <a:t>new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school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which 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has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only </a:t>
            </a:r>
            <a:r>
              <a:rPr sz="1400" spc="60" dirty="0">
                <a:latin typeface="Century Gothic" panose="020B0502020202020204" pitchFamily="34" charset="0"/>
                <a:cs typeface="Lucida Sans"/>
              </a:rPr>
              <a:t>been </a:t>
            </a:r>
            <a:r>
              <a:rPr sz="1400" spc="67" dirty="0">
                <a:latin typeface="Century Gothic" panose="020B0502020202020204" pitchFamily="34" charset="0"/>
                <a:cs typeface="Lucida Sans"/>
              </a:rPr>
              <a:t>open 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for </a:t>
            </a:r>
            <a:r>
              <a:rPr sz="1400" spc="-53" dirty="0">
                <a:latin typeface="Century Gothic" panose="020B0502020202020204" pitchFamily="34" charset="0"/>
                <a:cs typeface="Lucida Sans"/>
              </a:rPr>
              <a:t>a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year 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has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passed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its  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first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examination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with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much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credit.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Attainments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though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not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yet 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high  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are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very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accurate and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discipline 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is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well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maintained.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The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buildings 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are 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spacious </a:t>
            </a:r>
            <a:r>
              <a:rPr sz="1400" dirty="0">
                <a:latin typeface="Century Gothic" panose="020B0502020202020204" pitchFamily="34" charset="0"/>
                <a:cs typeface="Lucida Sans"/>
              </a:rPr>
              <a:t>and </a:t>
            </a:r>
            <a:r>
              <a:rPr sz="1400" spc="-33" dirty="0">
                <a:latin typeface="Century Gothic" panose="020B0502020202020204" pitchFamily="34" charset="0"/>
                <a:cs typeface="Lucida Sans"/>
              </a:rPr>
              <a:t>in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every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way well fitted </a:t>
            </a:r>
            <a:r>
              <a:rPr sz="1400" spc="-7" dirty="0">
                <a:latin typeface="Century Gothic" panose="020B0502020202020204" pitchFamily="34" charset="0"/>
                <a:cs typeface="Lucida Sans"/>
              </a:rPr>
              <a:t>for </a:t>
            </a:r>
            <a:r>
              <a:rPr sz="1400" spc="-20" dirty="0">
                <a:latin typeface="Century Gothic" panose="020B0502020202020204" pitchFamily="34" charset="0"/>
                <a:cs typeface="Lucida Sans"/>
              </a:rPr>
              <a:t>their</a:t>
            </a:r>
            <a:r>
              <a:rPr sz="1400" spc="-32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purposes.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>
              <a:spcBef>
                <a:spcPts val="3"/>
              </a:spcBef>
            </a:pPr>
            <a:endParaRPr sz="1400">
              <a:latin typeface="Century Gothic" panose="020B0502020202020204" pitchFamily="34" charset="0"/>
              <a:cs typeface="Times New Roman"/>
            </a:endParaRPr>
          </a:p>
          <a:p>
            <a:pPr marL="16934"/>
            <a:r>
              <a:rPr sz="1400" u="sng" spc="67" dirty="0">
                <a:latin typeface="Century Gothic" panose="020B0502020202020204" pitchFamily="34" charset="0"/>
                <a:cs typeface="Lucida Sans"/>
              </a:rPr>
              <a:t>INFANT</a:t>
            </a:r>
            <a:r>
              <a:rPr sz="1400" u="sng" spc="-11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u="sng" spc="87" dirty="0">
                <a:latin typeface="Century Gothic" panose="020B0502020202020204" pitchFamily="34" charset="0"/>
                <a:cs typeface="Lucida Sans"/>
              </a:rPr>
              <a:t>SCHOOL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/>
            <a:r>
              <a:rPr sz="1400" spc="20" dirty="0">
                <a:latin typeface="Century Gothic" panose="020B0502020202020204" pitchFamily="34" charset="0"/>
                <a:cs typeface="Lucida Sans"/>
              </a:rPr>
              <a:t>The 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infant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department </a:t>
            </a:r>
            <a:r>
              <a:rPr sz="1400" spc="-27" dirty="0">
                <a:latin typeface="Century Gothic" panose="020B0502020202020204" pitchFamily="34" charset="0"/>
                <a:cs typeface="Lucida Sans"/>
              </a:rPr>
              <a:t>is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nicely </a:t>
            </a:r>
            <a:r>
              <a:rPr sz="1400" spc="60" dirty="0">
                <a:latin typeface="Century Gothic" panose="020B0502020202020204" pitchFamily="34" charset="0"/>
                <a:cs typeface="Lucida Sans"/>
              </a:rPr>
              <a:t>conducted </a:t>
            </a:r>
            <a:r>
              <a:rPr sz="1400" spc="53" dirty="0">
                <a:latin typeface="Century Gothic" panose="020B0502020202020204" pitchFamily="34" charset="0"/>
                <a:cs typeface="Lucida Sans"/>
              </a:rPr>
              <a:t>by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Miss</a:t>
            </a:r>
            <a:r>
              <a:rPr sz="1400" spc="-30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Loftus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/>
            <a:r>
              <a:rPr sz="1400" spc="100" dirty="0">
                <a:latin typeface="Century Gothic" panose="020B0502020202020204" pitchFamily="34" charset="0"/>
                <a:cs typeface="Lucida Sans"/>
              </a:rPr>
              <a:t>W.</a:t>
            </a:r>
            <a:r>
              <a:rPr sz="1400" spc="-1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67" dirty="0">
                <a:latin typeface="Century Gothic" panose="020B0502020202020204" pitchFamily="34" charset="0"/>
                <a:cs typeface="Lucida Sans"/>
              </a:rPr>
              <a:t>Ogden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/>
            <a:r>
              <a:rPr sz="1400" spc="60" dirty="0">
                <a:latin typeface="Century Gothic" panose="020B0502020202020204" pitchFamily="34" charset="0"/>
                <a:cs typeface="Lucida Sans"/>
              </a:rPr>
              <a:t>J.</a:t>
            </a:r>
            <a:r>
              <a:rPr sz="1400" spc="-14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53" dirty="0">
                <a:latin typeface="Century Gothic" panose="020B0502020202020204" pitchFamily="34" charset="0"/>
                <a:cs typeface="Lucida Sans"/>
              </a:rPr>
              <a:t>Brown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094" y="5697309"/>
            <a:ext cx="16705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 marR="6774"/>
            <a:r>
              <a:rPr sz="1400" u="sng" spc="87" dirty="0">
                <a:latin typeface="Century Gothic" panose="020B0502020202020204" pitchFamily="34" charset="0"/>
                <a:cs typeface="Lucida Sans"/>
              </a:rPr>
              <a:t>SCHOOL</a:t>
            </a:r>
            <a:r>
              <a:rPr sz="1400" u="sng" spc="-11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u="sng" spc="120" dirty="0">
                <a:latin typeface="Century Gothic" panose="020B0502020202020204" pitchFamily="34" charset="0"/>
                <a:cs typeface="Lucida Sans"/>
              </a:rPr>
              <a:t>STAFF  </a:t>
            </a:r>
            <a:r>
              <a:rPr sz="1400" u="sng" spc="73" dirty="0">
                <a:latin typeface="Century Gothic" panose="020B0502020202020204" pitchFamily="34" charset="0"/>
                <a:cs typeface="Lucida Sans"/>
              </a:rPr>
              <a:t>MIXED</a:t>
            </a:r>
            <a:r>
              <a:rPr sz="1400" u="sng" spc="-1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u="sng" spc="87" dirty="0">
                <a:latin typeface="Century Gothic" panose="020B0502020202020204" pitchFamily="34" charset="0"/>
                <a:cs typeface="Lucida Sans"/>
              </a:rPr>
              <a:t>SCHOOL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132" y="6428846"/>
            <a:ext cx="233263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400" u="sng" spc="67" dirty="0">
                <a:latin typeface="Century Gothic" panose="020B0502020202020204" pitchFamily="34" charset="0"/>
                <a:cs typeface="Lucida Sans"/>
              </a:rPr>
              <a:t>INFANT</a:t>
            </a:r>
            <a:r>
              <a:rPr sz="1400" u="sng" spc="-7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u="sng" spc="80" dirty="0">
                <a:latin typeface="Century Gothic" panose="020B0502020202020204" pitchFamily="34" charset="0"/>
                <a:cs typeface="Lucida Sans"/>
              </a:rPr>
              <a:t>DEPARTMENT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1460" y="5941152"/>
            <a:ext cx="3765231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400" spc="60" dirty="0">
                <a:latin typeface="Century Gothic" panose="020B0502020202020204" pitchFamily="34" charset="0"/>
                <a:cs typeface="Lucida Sans"/>
              </a:rPr>
              <a:t>J.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Gardiner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–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certified teacher </a:t>
            </a:r>
            <a:r>
              <a:rPr sz="1400" spc="-140" dirty="0">
                <a:latin typeface="Century Gothic" panose="020B0502020202020204" pitchFamily="34" charset="0"/>
                <a:cs typeface="Lucida Sans"/>
              </a:rPr>
              <a:t>1</a:t>
            </a:r>
            <a:r>
              <a:rPr sz="1400" spc="-209" baseline="38194" dirty="0">
                <a:latin typeface="Century Gothic" panose="020B0502020202020204" pitchFamily="34" charset="0"/>
                <a:cs typeface="Lucida Sans"/>
              </a:rPr>
              <a:t>st</a:t>
            </a:r>
            <a:r>
              <a:rPr sz="1400" spc="-180" baseline="38194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year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 marR="156641"/>
            <a:r>
              <a:rPr sz="1400" spc="100" dirty="0">
                <a:latin typeface="Century Gothic" panose="020B0502020202020204" pitchFamily="34" charset="0"/>
                <a:cs typeface="Lucida Sans"/>
              </a:rPr>
              <a:t>W. </a:t>
            </a:r>
            <a:r>
              <a:rPr sz="1400" spc="67" dirty="0">
                <a:latin typeface="Century Gothic" panose="020B0502020202020204" pitchFamily="34" charset="0"/>
                <a:cs typeface="Lucida Sans"/>
              </a:rPr>
              <a:t>Ogden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–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pupil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teacher </a:t>
            </a:r>
            <a:r>
              <a:rPr sz="1400" spc="-140" dirty="0">
                <a:latin typeface="Century Gothic" panose="020B0502020202020204" pitchFamily="34" charset="0"/>
                <a:cs typeface="Lucida Sans"/>
              </a:rPr>
              <a:t>1</a:t>
            </a:r>
            <a:r>
              <a:rPr sz="1400" spc="-209" baseline="38194" dirty="0">
                <a:latin typeface="Century Gothic" panose="020B0502020202020204" pitchFamily="34" charset="0"/>
                <a:cs typeface="Lucida Sans"/>
              </a:rPr>
              <a:t>st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year 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Bettina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Loftus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–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Certificate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teacher  </a:t>
            </a:r>
            <a:r>
              <a:rPr sz="1400" spc="33" dirty="0">
                <a:latin typeface="Century Gothic" panose="020B0502020202020204" pitchFamily="34" charset="0"/>
                <a:cs typeface="Lucida Sans"/>
              </a:rPr>
              <a:t>Alice </a:t>
            </a:r>
            <a:r>
              <a:rPr sz="1400" spc="60" dirty="0">
                <a:latin typeface="Century Gothic" panose="020B0502020202020204" pitchFamily="34" charset="0"/>
                <a:cs typeface="Lucida Sans"/>
              </a:rPr>
              <a:t>Worley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–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Pupil </a:t>
            </a:r>
            <a:r>
              <a:rPr sz="1400" spc="13" dirty="0">
                <a:latin typeface="Century Gothic" panose="020B0502020202020204" pitchFamily="34" charset="0"/>
                <a:cs typeface="Lucida Sans"/>
              </a:rPr>
              <a:t>teacher</a:t>
            </a:r>
            <a:r>
              <a:rPr sz="1400" spc="-247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-140" dirty="0">
                <a:latin typeface="Century Gothic" panose="020B0502020202020204" pitchFamily="34" charset="0"/>
                <a:cs typeface="Lucida Sans"/>
              </a:rPr>
              <a:t>1</a:t>
            </a:r>
            <a:r>
              <a:rPr sz="1400" spc="-209" baseline="38194" dirty="0">
                <a:latin typeface="Century Gothic" panose="020B0502020202020204" pitchFamily="34" charset="0"/>
                <a:cs typeface="Lucida Sans"/>
              </a:rPr>
              <a:t>st </a:t>
            </a:r>
            <a:r>
              <a:rPr sz="1400" spc="-13" dirty="0">
                <a:latin typeface="Century Gothic" panose="020B0502020202020204" pitchFamily="34" charset="0"/>
                <a:cs typeface="Lucida Sans"/>
              </a:rPr>
              <a:t>year  </a:t>
            </a:r>
            <a:r>
              <a:rPr sz="1400" spc="7" dirty="0">
                <a:latin typeface="Century Gothic" panose="020B0502020202020204" pitchFamily="34" charset="0"/>
                <a:cs typeface="Lucida Sans"/>
              </a:rPr>
              <a:t>Julia </a:t>
            </a:r>
            <a:r>
              <a:rPr sz="1400" spc="53" dirty="0">
                <a:latin typeface="Century Gothic" panose="020B0502020202020204" pitchFamily="34" charset="0"/>
                <a:cs typeface="Lucida Sans"/>
              </a:rPr>
              <a:t>Brown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–</a:t>
            </a:r>
            <a:r>
              <a:rPr sz="1400" spc="-220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0" dirty="0">
                <a:latin typeface="Century Gothic" panose="020B0502020202020204" pitchFamily="34" charset="0"/>
                <a:cs typeface="Lucida Sans"/>
              </a:rPr>
              <a:t>Candidate</a:t>
            </a:r>
            <a:endParaRPr sz="1400">
              <a:latin typeface="Century Gothic" panose="020B0502020202020204" pitchFamily="34" charset="0"/>
              <a:cs typeface="Lucida Sans"/>
            </a:endParaRPr>
          </a:p>
          <a:p>
            <a:pPr marL="16934"/>
            <a:r>
              <a:rPr sz="1400" spc="60" dirty="0">
                <a:latin typeface="Century Gothic" panose="020B0502020202020204" pitchFamily="34" charset="0"/>
                <a:cs typeface="Lucida Sans"/>
              </a:rPr>
              <a:t>W.G. </a:t>
            </a:r>
            <a:r>
              <a:rPr sz="1400" spc="47" dirty="0">
                <a:latin typeface="Century Gothic" panose="020B0502020202020204" pitchFamily="34" charset="0"/>
                <a:cs typeface="Lucida Sans"/>
              </a:rPr>
              <a:t>Whitehead </a:t>
            </a:r>
            <a:r>
              <a:rPr sz="1400" spc="40" dirty="0">
                <a:latin typeface="Century Gothic" panose="020B0502020202020204" pitchFamily="34" charset="0"/>
                <a:cs typeface="Lucida Sans"/>
              </a:rPr>
              <a:t>–</a:t>
            </a:r>
            <a:r>
              <a:rPr sz="1400" spc="-193" dirty="0">
                <a:latin typeface="Century Gothic" panose="020B0502020202020204" pitchFamily="34" charset="0"/>
                <a:cs typeface="Lucida Sans"/>
              </a:rPr>
              <a:t> </a:t>
            </a:r>
            <a:r>
              <a:rPr sz="1400" spc="27" dirty="0">
                <a:latin typeface="Century Gothic" panose="020B0502020202020204" pitchFamily="34" charset="0"/>
                <a:cs typeface="Lucida Sans"/>
              </a:rPr>
              <a:t>Correspondent</a:t>
            </a:r>
            <a:endParaRPr sz="140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980" y="8203938"/>
            <a:ext cx="4217364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333" spc="20" dirty="0">
                <a:latin typeface="Lucida Sans"/>
                <a:cs typeface="Lucida Sans"/>
              </a:rPr>
              <a:t>Courtesy of </a:t>
            </a:r>
            <a:r>
              <a:rPr sz="1333" spc="13" dirty="0">
                <a:latin typeface="Lucida Sans"/>
                <a:cs typeface="Lucida Sans"/>
              </a:rPr>
              <a:t>Lancashire </a:t>
            </a:r>
            <a:r>
              <a:rPr sz="1333" spc="47" dirty="0">
                <a:latin typeface="Lucida Sans"/>
                <a:cs typeface="Lucida Sans"/>
              </a:rPr>
              <a:t>Record </a:t>
            </a:r>
            <a:r>
              <a:rPr sz="1333" spc="7" dirty="0">
                <a:latin typeface="Lucida Sans"/>
                <a:cs typeface="Lucida Sans"/>
              </a:rPr>
              <a:t>Office:</a:t>
            </a:r>
            <a:r>
              <a:rPr sz="1333" spc="-107" dirty="0">
                <a:latin typeface="Lucida Sans"/>
                <a:cs typeface="Lucida Sans"/>
              </a:rPr>
              <a:t> </a:t>
            </a:r>
            <a:r>
              <a:rPr sz="1333" dirty="0">
                <a:latin typeface="Lucida Sans"/>
                <a:cs typeface="Lucida Sans"/>
              </a:rPr>
              <a:t>SMPR/28/1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4980" y="10173829"/>
            <a:ext cx="4516246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spc="-7" dirty="0">
                <a:latin typeface="Arial"/>
                <a:cs typeface="Arial"/>
              </a:rPr>
              <a:t>Resource provided by </a:t>
            </a:r>
            <a:r>
              <a:rPr sz="1067" spc="-7" dirty="0">
                <a:latin typeface="Arial"/>
                <a:cs typeface="Arial"/>
                <a:hlinkClick r:id="rId2"/>
              </a:rPr>
              <a:t>www.mylearning.org</a:t>
            </a:r>
            <a:r>
              <a:rPr sz="1067" spc="-7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© </a:t>
            </a:r>
            <a:r>
              <a:rPr sz="1067" spc="-7" dirty="0">
                <a:latin typeface="Arial"/>
                <a:cs typeface="Arial"/>
              </a:rPr>
              <a:t>Harris </a:t>
            </a:r>
            <a:r>
              <a:rPr sz="1067" dirty="0">
                <a:latin typeface="Arial"/>
                <a:cs typeface="Arial"/>
              </a:rPr>
              <a:t>Museum &amp; Art</a:t>
            </a:r>
            <a:r>
              <a:rPr sz="1067" spc="-67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Gallery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88289" y="11837698"/>
            <a:ext cx="184578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spc="-7" dirty="0">
                <a:latin typeface="Arial"/>
                <a:cs typeface="Arial"/>
              </a:rPr>
              <a:t>11</a:t>
            </a:r>
            <a:endParaRPr sz="1067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10424" y="6185154"/>
            <a:ext cx="6599202" cy="4654650"/>
            <a:chOff x="4559580" y="3999732"/>
            <a:chExt cx="4492060" cy="3168409"/>
          </a:xfrm>
        </p:grpSpPr>
        <p:sp>
          <p:nvSpPr>
            <p:cNvPr id="10" name="TextBox 9"/>
            <p:cNvSpPr txBox="1"/>
            <p:nvPr/>
          </p:nvSpPr>
          <p:spPr>
            <a:xfrm>
              <a:off x="5182301" y="6351572"/>
              <a:ext cx="3596109" cy="28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71702">
                <a:defRPr/>
              </a:pPr>
              <a:r>
                <a:rPr lang="en-GB" sz="4113" b="1" kern="0" baseline="30000" dirty="0" err="1">
                  <a:solidFill>
                    <a:srgbClr val="14A19A"/>
                  </a:solidFill>
                  <a:latin typeface="Century Gothic"/>
                  <a:cs typeface="Century Gothic"/>
                </a:rPr>
                <a:t>mylearning.org</a:t>
              </a:r>
              <a:endParaRPr lang="en-GB" sz="4701" b="1" kern="0" baseline="30000" dirty="0">
                <a:solidFill>
                  <a:srgbClr val="14A19A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2" name="Hexagon 11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Hexagon 12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14" name="Hexagon 13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15" name="Hexagon 14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4" name="Hexagon 23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5" name="Hexagon 24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865445" y="1221796"/>
            <a:ext cx="14164817" cy="10230204"/>
            <a:chOff x="308638" y="621187"/>
            <a:chExt cx="9641956" cy="6963675"/>
          </a:xfrm>
        </p:grpSpPr>
        <p:grpSp>
          <p:nvGrpSpPr>
            <p:cNvPr id="62" name="Group 61"/>
            <p:cNvGrpSpPr/>
            <p:nvPr/>
          </p:nvGrpSpPr>
          <p:grpSpPr>
            <a:xfrm>
              <a:off x="308638" y="621187"/>
              <a:ext cx="8646964" cy="5306869"/>
              <a:chOff x="308638" y="621187"/>
              <a:chExt cx="8646964" cy="5306869"/>
            </a:xfrm>
          </p:grpSpPr>
          <p:sp>
            <p:nvSpPr>
              <p:cNvPr id="67" name="Hexagon 66"/>
              <p:cNvSpPr/>
              <p:nvPr/>
            </p:nvSpPr>
            <p:spPr>
              <a:xfrm>
                <a:off x="6759443" y="445292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 </a:t>
                </a:r>
              </a:p>
            </p:txBody>
          </p:sp>
          <p:sp>
            <p:nvSpPr>
              <p:cNvPr id="68" name="Hexagon 67"/>
              <p:cNvSpPr/>
              <p:nvPr/>
            </p:nvSpPr>
            <p:spPr>
              <a:xfrm>
                <a:off x="3789411" y="2805548"/>
                <a:ext cx="1711158" cy="147513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1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endParaRPr lang="en-US" sz="2644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Hexagon 68"/>
              <p:cNvSpPr/>
              <p:nvPr/>
            </p:nvSpPr>
            <p:spPr>
              <a:xfrm>
                <a:off x="6759443" y="281186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endParaRPr lang="en-US" sz="2644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Hexagon 69"/>
              <p:cNvSpPr/>
              <p:nvPr/>
            </p:nvSpPr>
            <p:spPr>
              <a:xfrm>
                <a:off x="6972686" y="1407157"/>
                <a:ext cx="1291389" cy="111326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1" name="Hexagon 70"/>
              <p:cNvSpPr/>
              <p:nvPr/>
            </p:nvSpPr>
            <p:spPr>
              <a:xfrm>
                <a:off x="8043877" y="62118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2" name="Hexagon 71"/>
              <p:cNvSpPr/>
              <p:nvPr/>
            </p:nvSpPr>
            <p:spPr>
              <a:xfrm>
                <a:off x="4116246" y="4725334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4" name="Hexagon 73"/>
              <p:cNvSpPr/>
              <p:nvPr/>
            </p:nvSpPr>
            <p:spPr>
              <a:xfrm>
                <a:off x="2877686" y="4485812"/>
                <a:ext cx="911725" cy="785970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5" name="Hexagon 74"/>
              <p:cNvSpPr/>
              <p:nvPr/>
            </p:nvSpPr>
            <p:spPr>
              <a:xfrm>
                <a:off x="5534894" y="2212532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6" name="Hexagon 75"/>
              <p:cNvSpPr/>
              <p:nvPr/>
            </p:nvSpPr>
            <p:spPr>
              <a:xfrm>
                <a:off x="4733212" y="659106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7" name="Hexagon 76"/>
              <p:cNvSpPr/>
              <p:nvPr/>
            </p:nvSpPr>
            <p:spPr>
              <a:xfrm>
                <a:off x="308638" y="5231821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78" name="Hexagon 77"/>
              <p:cNvSpPr/>
              <p:nvPr/>
            </p:nvSpPr>
            <p:spPr>
              <a:xfrm>
                <a:off x="5292080" y="3645024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71702"/>
                <a:r>
                  <a:rPr lang="en-US" sz="2644" dirty="0">
                    <a:solidFill>
                      <a:prstClr val="white"/>
                    </a:solidFill>
                  </a:rPr>
                  <a:t>  </a:t>
                </a:r>
              </a:p>
            </p:txBody>
          </p:sp>
        </p:grpSp>
        <p:sp>
          <p:nvSpPr>
            <p:cNvPr id="63" name="Hexagon 62"/>
            <p:cNvSpPr/>
            <p:nvPr/>
          </p:nvSpPr>
          <p:spPr>
            <a:xfrm>
              <a:off x="5275258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1702"/>
              <a:endParaRPr lang="en-US" sz="2644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>
              <a:off x="6759443" y="610972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1702"/>
              <a:r>
                <a:rPr lang="en-US" sz="2644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65" name="Hexagon 64"/>
            <p:cNvSpPr/>
            <p:nvPr/>
          </p:nvSpPr>
          <p:spPr>
            <a:xfrm>
              <a:off x="8229246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1702"/>
              <a:endParaRPr lang="en-US" sz="2644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8239436" y="362776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1702"/>
              <a:r>
                <a:rPr lang="en-US" sz="2644" dirty="0">
                  <a:solidFill>
                    <a:prstClr val="white"/>
                  </a:solidFill>
                </a:rPr>
                <a:t> 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51768" y="9184454"/>
            <a:ext cx="10408219" cy="90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3527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Free learning resources from arts, cultural and heritage organisations</a:t>
            </a:r>
          </a:p>
          <a:p>
            <a:pPr defTabSz="671702"/>
            <a:r>
              <a:rPr lang="en-GB" sz="5289" b="1" baseline="30000" dirty="0" err="1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4701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1768" y="3810851"/>
            <a:ext cx="10801614" cy="2052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667" dirty="0">
                <a:latin typeface="Century Gothic" panose="020B0502020202020204" pitchFamily="34" charset="0"/>
              </a:rPr>
              <a:t>If you enjoy learning about the Victorian era, why not come along to the Harris Museum &amp; Art Gallery for a facilitated Victorians workshop to find out more?</a:t>
            </a:r>
          </a:p>
          <a:p>
            <a:endParaRPr lang="en-GB" sz="2667" dirty="0">
              <a:latin typeface="Century Gothic" panose="020B0502020202020204" pitchFamily="34" charset="0"/>
              <a:cs typeface="Lucida Sans"/>
            </a:endParaRPr>
          </a:p>
          <a:p>
            <a:r>
              <a:rPr lang="en-GB" sz="2667" dirty="0">
                <a:latin typeface="Century Gothic" panose="020B0502020202020204" pitchFamily="34" charset="0"/>
                <a:cs typeface="Lucida Sans"/>
                <a:hlinkClick r:id="rId2"/>
              </a:rPr>
              <a:t>www.harrismuseum.org.uk</a:t>
            </a:r>
            <a:endParaRPr lang="en-GB" sz="2667" dirty="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1768" y="7249565"/>
            <a:ext cx="109960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2400" b="1" dirty="0">
                <a:solidFill>
                  <a:srgbClr val="14A19A"/>
                </a:solidFill>
                <a:latin typeface="Century Gothic" panose="020B0502020202020204" pitchFamily="34" charset="0"/>
              </a:rPr>
              <a:t>This resource was created by the Harris Museum. </a:t>
            </a:r>
          </a:p>
          <a:p>
            <a:pPr defTabSz="671702"/>
            <a:r>
              <a:rPr lang="en-GB" sz="2400" b="1" dirty="0">
                <a:latin typeface="Century Gothic" panose="020B0502020202020204" pitchFamily="34" charset="0"/>
                <a:sym typeface="Symbol" panose="05050102010706020507" pitchFamily="18" charset="2"/>
              </a:rPr>
              <a:t>Harris Museum </a:t>
            </a:r>
            <a:endParaRPr lang="en-US" sz="2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59" y="678967"/>
            <a:ext cx="4930616" cy="19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110424" y="6185154"/>
            <a:ext cx="6599202" cy="4654650"/>
            <a:chOff x="4559580" y="3999732"/>
            <a:chExt cx="4492060" cy="3168409"/>
          </a:xfrm>
        </p:grpSpPr>
        <p:sp>
          <p:nvSpPr>
            <p:cNvPr id="22" name="TextBox 21" hidden="1"/>
            <p:cNvSpPr txBox="1"/>
            <p:nvPr/>
          </p:nvSpPr>
          <p:spPr>
            <a:xfrm>
              <a:off x="5182301" y="6351572"/>
              <a:ext cx="3596109" cy="28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71702">
                <a:defRPr/>
              </a:pPr>
              <a:r>
                <a:rPr lang="en-GB" sz="4113" b="1" kern="0" baseline="30000" dirty="0" err="1">
                  <a:solidFill>
                    <a:srgbClr val="14A19A"/>
                  </a:solidFill>
                  <a:latin typeface="Century Gothic"/>
                  <a:cs typeface="Century Gothic"/>
                </a:rPr>
                <a:t>mylearning.org</a:t>
              </a:r>
              <a:endParaRPr lang="en-GB" sz="4701" b="1" kern="0" baseline="30000" dirty="0">
                <a:solidFill>
                  <a:srgbClr val="14A19A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6" name="Hexagon 3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519259" y="698500"/>
            <a:ext cx="13433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4800" b="1" dirty="0">
                <a:solidFill>
                  <a:srgbClr val="14A19A"/>
                </a:solidFill>
                <a:latin typeface="Century Gothic" panose="020B0502020202020204" pitchFamily="34" charset="0"/>
              </a:rPr>
              <a:t>Teacher </a:t>
            </a:r>
            <a:r>
              <a:rPr lang="en-GB" sz="4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Notes: Using a census activity</a:t>
            </a:r>
            <a:endParaRPr lang="en-US" sz="4800" b="1" dirty="0">
              <a:solidFill>
                <a:srgbClr val="14A19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259" y="1590346"/>
            <a:ext cx="647747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Objectives: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To use a census return to find out about Victorian jobs.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To ask and find answers to questions, and recording relevant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information</a:t>
            </a:r>
            <a:r>
              <a:rPr lang="en-GB" sz="1400" dirty="0" smtClean="0">
                <a:latin typeface="Century Gothic" panose="020B0502020202020204" pitchFamily="34" charset="0"/>
              </a:rPr>
              <a:t>.</a:t>
            </a:r>
          </a:p>
          <a:p>
            <a:endParaRPr lang="en-GB" sz="1400" dirty="0">
              <a:latin typeface="Century Gothic" panose="020B0502020202020204" pitchFamily="34" charset="0"/>
              <a:cs typeface="Times New Roman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Key Vocabulary: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Census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Occupation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anose="020B0502020202020204" pitchFamily="34" charset="0"/>
              </a:rPr>
              <a:t>Profession</a:t>
            </a:r>
          </a:p>
          <a:p>
            <a:endParaRPr lang="en-GB" sz="1400" dirty="0" smtClean="0">
              <a:latin typeface="Century Gothic" panose="020B0502020202020204" pitchFamily="34" charset="0"/>
              <a:cs typeface="Times New Roman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The Census: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The first census was taken in 1801 and has been taken every 10 </a:t>
            </a:r>
            <a:r>
              <a:rPr lang="en-GB" sz="1400" dirty="0" smtClean="0">
                <a:latin typeface="Century Gothic" panose="020B0502020202020204" pitchFamily="34" charset="0"/>
              </a:rPr>
              <a:t>years since</a:t>
            </a:r>
            <a:r>
              <a:rPr lang="en-GB" sz="1400" dirty="0">
                <a:latin typeface="Century Gothic" panose="020B0502020202020204" pitchFamily="34" charset="0"/>
              </a:rPr>
              <a:t>, except in 1941 during the Second World War. The census is a </a:t>
            </a:r>
            <a:r>
              <a:rPr lang="en-GB" sz="1400" dirty="0" smtClean="0">
                <a:latin typeface="Century Gothic" panose="020B0502020202020204" pitchFamily="34" charset="0"/>
              </a:rPr>
              <a:t>way of </a:t>
            </a:r>
            <a:r>
              <a:rPr lang="en-GB" sz="1400" dirty="0">
                <a:latin typeface="Century Gothic" panose="020B0502020202020204" pitchFamily="34" charset="0"/>
              </a:rPr>
              <a:t>counting all the people and households in the UK. The </a:t>
            </a:r>
            <a:r>
              <a:rPr lang="en-GB" sz="1400" dirty="0" smtClean="0">
                <a:latin typeface="Century Gothic" panose="020B0502020202020204" pitchFamily="34" charset="0"/>
              </a:rPr>
              <a:t>information collected </a:t>
            </a:r>
            <a:r>
              <a:rPr lang="en-GB" sz="1400" dirty="0">
                <a:latin typeface="Century Gothic" panose="020B0502020202020204" pitchFamily="34" charset="0"/>
              </a:rPr>
              <a:t>is used to help the government plan for the needs of </a:t>
            </a:r>
            <a:r>
              <a:rPr lang="en-GB" sz="1400" dirty="0" smtClean="0">
                <a:latin typeface="Century Gothic" panose="020B0502020202020204" pitchFamily="34" charset="0"/>
              </a:rPr>
              <a:t>the country</a:t>
            </a:r>
            <a:r>
              <a:rPr lang="en-GB" sz="1400" dirty="0">
                <a:latin typeface="Century Gothic" panose="020B0502020202020204" pitchFamily="34" charset="0"/>
              </a:rPr>
              <a:t>, for example, where new or improved housing is needed</a:t>
            </a:r>
            <a:r>
              <a:rPr lang="en-GB" sz="1400" dirty="0" smtClean="0">
                <a:latin typeface="Century Gothic" panose="020B0502020202020204" pitchFamily="34" charset="0"/>
              </a:rPr>
              <a:t>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Irish immigrants: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Many people emigrated from Ireland to England as a result of the </a:t>
            </a:r>
            <a:r>
              <a:rPr lang="en-GB" sz="1400" dirty="0" smtClean="0">
                <a:latin typeface="Century Gothic" panose="020B0502020202020204" pitchFamily="34" charset="0"/>
              </a:rPr>
              <a:t>potato famine </a:t>
            </a:r>
            <a:r>
              <a:rPr lang="en-GB" sz="1400" dirty="0">
                <a:latin typeface="Century Gothic" panose="020B0502020202020204" pitchFamily="34" charset="0"/>
              </a:rPr>
              <a:t>of the mid to late 1840s. The population of Ireland was </a:t>
            </a:r>
            <a:r>
              <a:rPr lang="en-GB" sz="1400" dirty="0" smtClean="0">
                <a:latin typeface="Century Gothic" panose="020B0502020202020204" pitchFamily="34" charset="0"/>
              </a:rPr>
              <a:t>reduced by </a:t>
            </a:r>
            <a:r>
              <a:rPr lang="en-GB" sz="1400" dirty="0">
                <a:latin typeface="Century Gothic" panose="020B0502020202020204" pitchFamily="34" charset="0"/>
              </a:rPr>
              <a:t>about 20-25% as a result of the famine. Other economic, social </a:t>
            </a:r>
            <a:r>
              <a:rPr lang="en-GB" sz="1400" dirty="0" smtClean="0">
                <a:latin typeface="Century Gothic" panose="020B0502020202020204" pitchFamily="34" charset="0"/>
              </a:rPr>
              <a:t>and political </a:t>
            </a:r>
            <a:r>
              <a:rPr lang="en-GB" sz="1400" dirty="0">
                <a:latin typeface="Century Gothic" panose="020B0502020202020204" pitchFamily="34" charset="0"/>
              </a:rPr>
              <a:t>factors also encouraged people to leave Ireland throughout </a:t>
            </a:r>
            <a:r>
              <a:rPr lang="en-GB" sz="1400" dirty="0" smtClean="0">
                <a:latin typeface="Century Gothic" panose="020B0502020202020204" pitchFamily="34" charset="0"/>
              </a:rPr>
              <a:t>the nineteenth </a:t>
            </a:r>
            <a:r>
              <a:rPr lang="en-GB" sz="1400" dirty="0">
                <a:latin typeface="Century Gothic" panose="020B0502020202020204" pitchFamily="34" charset="0"/>
              </a:rPr>
              <a:t>and early twentieth centuries</a:t>
            </a:r>
            <a:r>
              <a:rPr lang="en-GB" sz="1400" dirty="0" smtClean="0">
                <a:latin typeface="Century Gothic" panose="020B0502020202020204" pitchFamily="34" charset="0"/>
              </a:rPr>
              <a:t>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Activity ideas: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Give out or display the census (document </a:t>
            </a:r>
            <a:r>
              <a:rPr lang="en-GB" sz="1400" dirty="0" smtClean="0">
                <a:latin typeface="Century Gothic" panose="020B0502020202020204" pitchFamily="34" charset="0"/>
              </a:rPr>
              <a:t>1, slide 4).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• What is a census?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Challenge: How much can you find out about Victorian jobs in 30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seconds just by using the column “Rank, profession or occupation”?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Now have a closer look.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Which jobs do you recognise?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Which don’t you recognise? Can you make a guess of what it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might have involved?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In pairs, small groups or as a class, think about what else you would like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to know about the jobs. For example: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are the jobs you haven’t heard of?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did the jobs involve?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Who did the job – men, women, children?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How old were the people doing the job?</a:t>
            </a:r>
          </a:p>
          <a:p>
            <a:endParaRPr lang="en-GB" sz="1400" dirty="0"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2431" y="7257853"/>
            <a:ext cx="6007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entury Gothic" panose="020B0502020202020204" pitchFamily="34" charset="0"/>
              </a:rPr>
              <a:t>• What did they earn?</a:t>
            </a:r>
          </a:p>
          <a:p>
            <a:r>
              <a:rPr lang="en-GB" sz="1400" dirty="0" smtClean="0">
                <a:latin typeface="Century Gothic" panose="020B0502020202020204" pitchFamily="34" charset="0"/>
              </a:rPr>
              <a:t>• How many hours a day/week did they work?</a:t>
            </a:r>
          </a:p>
          <a:p>
            <a:r>
              <a:rPr lang="en-GB" sz="1400" dirty="0" smtClean="0">
                <a:latin typeface="Century Gothic" panose="020B0502020202020204" pitchFamily="34" charset="0"/>
              </a:rPr>
              <a:t>• What did they wear to work?</a:t>
            </a:r>
          </a:p>
          <a:p>
            <a:r>
              <a:rPr lang="en-GB" sz="1400" dirty="0" smtClean="0">
                <a:latin typeface="Century Gothic" panose="020B0502020202020204" pitchFamily="34" charset="0"/>
              </a:rPr>
              <a:t>• Was it a skilled or unskilled job?</a:t>
            </a:r>
          </a:p>
          <a:p>
            <a:r>
              <a:rPr lang="en-GB" sz="1400" dirty="0" smtClean="0">
                <a:latin typeface="Century Gothic" panose="020B0502020202020204" pitchFamily="34" charset="0"/>
              </a:rPr>
              <a:t>• Did they have any holidays? How many and when?</a:t>
            </a:r>
          </a:p>
          <a:p>
            <a:r>
              <a:rPr lang="en-GB" sz="1400" dirty="0" smtClean="0">
                <a:latin typeface="Century Gothic" panose="020B0502020202020204" pitchFamily="34" charset="0"/>
              </a:rPr>
              <a:t>• Do people still do the job today? Does it have the same name?</a:t>
            </a:r>
          </a:p>
          <a:p>
            <a:r>
              <a:rPr lang="en-GB" sz="1400" dirty="0" smtClean="0">
                <a:latin typeface="Century Gothic" panose="020B0502020202020204" pitchFamily="34" charset="0"/>
              </a:rPr>
              <a:t>How is it the same and different?</a:t>
            </a:r>
          </a:p>
          <a:p>
            <a:r>
              <a:rPr lang="en-GB" sz="1400" dirty="0" smtClean="0">
                <a:latin typeface="Century Gothic" panose="020B0502020202020204" pitchFamily="34" charset="0"/>
              </a:rPr>
              <a:t>• If people don’t do the job anymore, why might this be?</a:t>
            </a:r>
          </a:p>
          <a:p>
            <a:r>
              <a:rPr lang="en-GB" sz="1400" dirty="0" smtClean="0">
                <a:latin typeface="Century Gothic" panose="020B0502020202020204" pitchFamily="34" charset="0"/>
              </a:rPr>
              <a:t>Which questions are you likely to find answers to? Where?</a:t>
            </a:r>
            <a:endParaRPr lang="en-GB" sz="1400" dirty="0"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1117" y="1812646"/>
            <a:ext cx="6976269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entury Gothic" panose="020B0502020202020204" pitchFamily="34" charset="0"/>
              </a:rPr>
              <a:t>Glossary of Occupations: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Carder </a:t>
            </a:r>
            <a:r>
              <a:rPr lang="en-GB" sz="1400" dirty="0">
                <a:latin typeface="Century Gothic" panose="020B0502020202020204" pitchFamily="34" charset="0"/>
              </a:rPr>
              <a:t>– Carding is the process of brushing the cotton fibres so they all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run in the same direction before being spun into yarn. </a:t>
            </a:r>
            <a:r>
              <a:rPr lang="en-GB" sz="1400" dirty="0" smtClean="0">
                <a:latin typeface="Century Gothic" panose="020B0502020202020204" pitchFamily="34" charset="0"/>
              </a:rPr>
              <a:t>Before industrialisation </a:t>
            </a:r>
            <a:r>
              <a:rPr lang="en-GB" sz="1400" dirty="0">
                <a:latin typeface="Century Gothic" panose="020B0502020202020204" pitchFamily="34" charset="0"/>
              </a:rPr>
              <a:t>this was done by hand. The carder on this census </a:t>
            </a:r>
            <a:r>
              <a:rPr lang="en-GB" sz="1400" dirty="0" smtClean="0">
                <a:latin typeface="Century Gothic" panose="020B0502020202020204" pitchFamily="34" charset="0"/>
              </a:rPr>
              <a:t>would have </a:t>
            </a:r>
            <a:r>
              <a:rPr lang="en-GB" sz="1400" dirty="0">
                <a:latin typeface="Century Gothic" panose="020B0502020202020204" pitchFamily="34" charset="0"/>
              </a:rPr>
              <a:t>been responsible for operating the carding machine in the mill. It </a:t>
            </a:r>
            <a:r>
              <a:rPr lang="en-GB" sz="1400" dirty="0" smtClean="0">
                <a:latin typeface="Century Gothic" panose="020B0502020202020204" pitchFamily="34" charset="0"/>
              </a:rPr>
              <a:t>was a </a:t>
            </a:r>
            <a:r>
              <a:rPr lang="en-GB" sz="1400" dirty="0">
                <a:latin typeface="Century Gothic" panose="020B0502020202020204" pitchFamily="34" charset="0"/>
              </a:rPr>
              <a:t>skilled job.</a:t>
            </a: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Cotton frame </a:t>
            </a:r>
            <a:r>
              <a:rPr lang="en-GB" sz="1400" b="1" dirty="0" err="1" smtClean="0">
                <a:latin typeface="Century Gothic" panose="020B0502020202020204" pitchFamily="34" charset="0"/>
              </a:rPr>
              <a:t>tenter</a:t>
            </a:r>
            <a:r>
              <a:rPr lang="en-GB" sz="1400" dirty="0" smtClean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After cloth was dyed, the </a:t>
            </a:r>
            <a:r>
              <a:rPr lang="en-GB" sz="1400" dirty="0" err="1">
                <a:latin typeface="Century Gothic" panose="020B0502020202020204" pitchFamily="34" charset="0"/>
              </a:rPr>
              <a:t>tenter</a:t>
            </a:r>
            <a:r>
              <a:rPr lang="en-GB" sz="1400" dirty="0">
                <a:latin typeface="Century Gothic" panose="020B0502020202020204" pitchFamily="34" charset="0"/>
              </a:rPr>
              <a:t> stretched </a:t>
            </a:r>
            <a:r>
              <a:rPr lang="en-GB" sz="1400" dirty="0" smtClean="0">
                <a:latin typeface="Century Gothic" panose="020B0502020202020204" pitchFamily="34" charset="0"/>
              </a:rPr>
              <a:t>it on </a:t>
            </a:r>
            <a:r>
              <a:rPr lang="en-GB" sz="1400" dirty="0">
                <a:latin typeface="Century Gothic" panose="020B0502020202020204" pitchFamily="34" charset="0"/>
              </a:rPr>
              <a:t>a frame, called a "Tent" for drying. They also maintained the frame.</a:t>
            </a: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Cotton weaver</a:t>
            </a:r>
            <a:r>
              <a:rPr lang="en-GB" sz="1400" dirty="0" smtClean="0">
                <a:latin typeface="Century Gothic" panose="020B0502020202020204" pitchFamily="34" charset="0"/>
              </a:rPr>
              <a:t>– </a:t>
            </a:r>
            <a:r>
              <a:rPr lang="en-GB" sz="1400" dirty="0">
                <a:latin typeface="Century Gothic" panose="020B0502020202020204" pitchFamily="34" charset="0"/>
              </a:rPr>
              <a:t>Operated a loom producing cloth.</a:t>
            </a: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Doffer </a:t>
            </a:r>
            <a:r>
              <a:rPr lang="en-GB" sz="1400" dirty="0">
                <a:latin typeface="Century Gothic" panose="020B0502020202020204" pitchFamily="34" charset="0"/>
              </a:rPr>
              <a:t>- Replenished the empty bobbins on the looms.</a:t>
            </a: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Grinder</a:t>
            </a:r>
            <a:r>
              <a:rPr lang="en-GB" sz="1400" dirty="0" smtClean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Maintained the carding machine.</a:t>
            </a: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Housekeeper</a:t>
            </a:r>
            <a:r>
              <a:rPr lang="en-GB" sz="1400" dirty="0" smtClean="0">
                <a:latin typeface="Century Gothic" panose="020B0502020202020204" pitchFamily="34" charset="0"/>
              </a:rPr>
              <a:t>– </a:t>
            </a:r>
            <a:r>
              <a:rPr lang="en-GB" sz="1400" dirty="0">
                <a:latin typeface="Century Gothic" panose="020B0502020202020204" pitchFamily="34" charset="0"/>
              </a:rPr>
              <a:t>Senior female servant who kept the household </a:t>
            </a:r>
            <a:r>
              <a:rPr lang="en-GB" sz="1400" dirty="0" smtClean="0">
                <a:latin typeface="Century Gothic" panose="020B0502020202020204" pitchFamily="34" charset="0"/>
              </a:rPr>
              <a:t>accounts and </a:t>
            </a:r>
            <a:r>
              <a:rPr lang="en-GB" sz="1400" dirty="0">
                <a:latin typeface="Century Gothic" panose="020B0502020202020204" pitchFamily="34" charset="0"/>
              </a:rPr>
              <a:t>hired and fired the lower female servants.</a:t>
            </a: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Scholar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 school pupil.</a:t>
            </a: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Twister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- Worked the machine that twisted yarns or threads together.</a:t>
            </a: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Winder</a:t>
            </a:r>
            <a:r>
              <a:rPr lang="en-GB" sz="1400" dirty="0" smtClean="0">
                <a:latin typeface="Century Gothic" panose="020B0502020202020204" pitchFamily="34" charset="0"/>
              </a:rPr>
              <a:t> - Transferred </a:t>
            </a:r>
            <a:r>
              <a:rPr lang="en-GB" sz="1400" dirty="0">
                <a:latin typeface="Century Gothic" panose="020B0502020202020204" pitchFamily="34" charset="0"/>
              </a:rPr>
              <a:t>yarn from the bobbins ready for weaving on </a:t>
            </a:r>
            <a:r>
              <a:rPr lang="en-GB" sz="1400" dirty="0" smtClean="0">
                <a:latin typeface="Century Gothic" panose="020B0502020202020204" pitchFamily="34" charset="0"/>
              </a:rPr>
              <a:t>the loom</a:t>
            </a:r>
            <a:endParaRPr lang="en-GB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9259" y="393700"/>
            <a:ext cx="134332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4800" b="1" dirty="0">
                <a:solidFill>
                  <a:srgbClr val="14A19A"/>
                </a:solidFill>
                <a:latin typeface="Century Gothic" panose="020B0502020202020204" pitchFamily="34" charset="0"/>
              </a:rPr>
              <a:t>Teacher </a:t>
            </a:r>
            <a:r>
              <a:rPr lang="en-GB" sz="4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Notes: Using a Census activity cont.</a:t>
            </a:r>
            <a:endParaRPr lang="en-US" sz="4800" b="1" dirty="0">
              <a:solidFill>
                <a:srgbClr val="14A19A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10424" y="6185154"/>
            <a:ext cx="6599202" cy="4654650"/>
            <a:chOff x="4559580" y="3999732"/>
            <a:chExt cx="4492060" cy="3168409"/>
          </a:xfrm>
        </p:grpSpPr>
        <p:sp>
          <p:nvSpPr>
            <p:cNvPr id="22" name="TextBox 21"/>
            <p:cNvSpPr txBox="1"/>
            <p:nvPr/>
          </p:nvSpPr>
          <p:spPr>
            <a:xfrm>
              <a:off x="5182301" y="6351572"/>
              <a:ext cx="3596109" cy="28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71702">
                <a:defRPr/>
              </a:pPr>
              <a:r>
                <a:rPr lang="en-GB" sz="4113" b="1" kern="0" baseline="30000" dirty="0" err="1">
                  <a:solidFill>
                    <a:srgbClr val="14A19A"/>
                  </a:solidFill>
                  <a:latin typeface="Century Gothic"/>
                  <a:cs typeface="Century Gothic"/>
                </a:rPr>
                <a:t>mylearning.org</a:t>
              </a:r>
              <a:endParaRPr lang="en-GB" sz="4701" b="1" kern="0" baseline="30000" dirty="0">
                <a:solidFill>
                  <a:srgbClr val="14A19A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6" name="Hexagon 3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19259" y="1590346"/>
            <a:ext cx="1300997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Either: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Look at the rest of the information on the census.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Does any of the information help to answer the questions?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Use other sources to add to the information on the census and </a:t>
            </a:r>
            <a:r>
              <a:rPr lang="en-GB" sz="1400" dirty="0" smtClean="0">
                <a:latin typeface="Century Gothic" panose="020B0502020202020204" pitchFamily="34" charset="0"/>
              </a:rPr>
              <a:t>to find </a:t>
            </a:r>
            <a:r>
              <a:rPr lang="en-GB" sz="1400" dirty="0">
                <a:latin typeface="Century Gothic" panose="020B0502020202020204" pitchFamily="34" charset="0"/>
              </a:rPr>
              <a:t>information that cannot be answered from it.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Resource created by www.mylearning.org © Harris Museum &amp; Art Gallery </a:t>
            </a:r>
            <a:r>
              <a:rPr lang="en-GB" sz="1400" dirty="0" smtClean="0">
                <a:latin typeface="Century Gothic" panose="020B0502020202020204" pitchFamily="34" charset="0"/>
              </a:rPr>
              <a:t>2</a:t>
            </a:r>
          </a:p>
          <a:p>
            <a:endParaRPr lang="en-GB" sz="1400" dirty="0" smtClean="0">
              <a:latin typeface="Century Gothic" panose="020B0502020202020204" pitchFamily="34" charset="0"/>
            </a:endParaRP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OR</a:t>
            </a:r>
            <a:r>
              <a:rPr lang="en-GB" sz="1400" b="1" dirty="0">
                <a:latin typeface="Century Gothic" panose="020B0502020202020204" pitchFamily="34" charset="0"/>
              </a:rPr>
              <a:t>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Research the questions using the internet, books </a:t>
            </a:r>
            <a:r>
              <a:rPr lang="en-GB" sz="1400" dirty="0" err="1">
                <a:latin typeface="Century Gothic" panose="020B0502020202020204" pitchFamily="34" charset="0"/>
              </a:rPr>
              <a:t>etc</a:t>
            </a:r>
            <a:r>
              <a:rPr lang="en-GB" sz="1400" dirty="0">
                <a:latin typeface="Century Gothic" panose="020B0502020202020204" pitchFamily="34" charset="0"/>
              </a:rPr>
              <a:t> then compare </a:t>
            </a:r>
            <a:r>
              <a:rPr lang="en-GB" sz="1400" dirty="0" smtClean="0">
                <a:latin typeface="Century Gothic" panose="020B0502020202020204" pitchFamily="34" charset="0"/>
              </a:rPr>
              <a:t>your findings </a:t>
            </a:r>
            <a:r>
              <a:rPr lang="en-GB" sz="1400" dirty="0">
                <a:latin typeface="Century Gothic" panose="020B0502020202020204" pitchFamily="34" charset="0"/>
              </a:rPr>
              <a:t>with the data on the census. Do they tie together?</a:t>
            </a:r>
          </a:p>
          <a:p>
            <a:endParaRPr lang="en-GB" sz="1400" dirty="0" smtClean="0">
              <a:latin typeface="Century Gothic" panose="020B0502020202020204" pitchFamily="34" charset="0"/>
            </a:endParaRP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Discuss </a:t>
            </a:r>
            <a:r>
              <a:rPr lang="en-GB" sz="1400" b="1" dirty="0">
                <a:latin typeface="Century Gothic" panose="020B0502020202020204" pitchFamily="34" charset="0"/>
              </a:rPr>
              <a:t>It: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does the census tell you about the industry in Preston at </a:t>
            </a:r>
            <a:r>
              <a:rPr lang="en-GB" sz="1400" dirty="0" smtClean="0">
                <a:latin typeface="Century Gothic" panose="020B0502020202020204" pitchFamily="34" charset="0"/>
              </a:rPr>
              <a:t>this  time</a:t>
            </a:r>
            <a:r>
              <a:rPr lang="en-GB" sz="1400" dirty="0">
                <a:latin typeface="Century Gothic" panose="020B0502020202020204" pitchFamily="34" charset="0"/>
              </a:rPr>
              <a:t>? </a:t>
            </a:r>
            <a:r>
              <a:rPr lang="en-GB" sz="1400" dirty="0" smtClean="0">
                <a:latin typeface="Century Gothic" panose="020B0502020202020204" pitchFamily="34" charset="0"/>
              </a:rPr>
              <a:t>Do </a:t>
            </a:r>
            <a:r>
              <a:rPr lang="en-GB" sz="1400" dirty="0">
                <a:latin typeface="Century Gothic" panose="020B0502020202020204" pitchFamily="34" charset="0"/>
              </a:rPr>
              <a:t>most of the people on your street all work in the </a:t>
            </a:r>
            <a:r>
              <a:rPr lang="en-GB" sz="1400" dirty="0" smtClean="0">
                <a:latin typeface="Century Gothic" panose="020B0502020202020204" pitchFamily="34" charset="0"/>
              </a:rPr>
              <a:t>same industry</a:t>
            </a:r>
            <a:r>
              <a:rPr lang="en-GB" sz="1400" dirty="0">
                <a:latin typeface="Century Gothic" panose="020B0502020202020204" pitchFamily="34" charset="0"/>
              </a:rPr>
              <a:t>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do you notice about where many of the people on the </a:t>
            </a:r>
            <a:r>
              <a:rPr lang="en-GB" sz="1400" dirty="0" smtClean="0">
                <a:latin typeface="Century Gothic" panose="020B0502020202020204" pitchFamily="34" charset="0"/>
              </a:rPr>
              <a:t>census were </a:t>
            </a:r>
            <a:r>
              <a:rPr lang="en-GB" sz="1400" dirty="0">
                <a:latin typeface="Century Gothic" panose="020B0502020202020204" pitchFamily="34" charset="0"/>
              </a:rPr>
              <a:t>born? Can you find out why there were so many Irish </a:t>
            </a:r>
            <a:r>
              <a:rPr lang="en-GB" sz="1400" dirty="0" smtClean="0">
                <a:latin typeface="Century Gothic" panose="020B0502020202020204" pitchFamily="34" charset="0"/>
              </a:rPr>
              <a:t>people living </a:t>
            </a:r>
            <a:r>
              <a:rPr lang="en-GB" sz="1400" dirty="0">
                <a:latin typeface="Century Gothic" panose="020B0502020202020204" pitchFamily="34" charset="0"/>
              </a:rPr>
              <a:t>in Preston in the nineteenth century?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Create you own class or school census. Think about </a:t>
            </a:r>
            <a:r>
              <a:rPr lang="en-GB" sz="1400" dirty="0" smtClean="0">
                <a:latin typeface="Century Gothic" panose="020B0502020202020204" pitchFamily="34" charset="0"/>
              </a:rPr>
              <a:t>the information </a:t>
            </a:r>
            <a:r>
              <a:rPr lang="en-GB" sz="1400" dirty="0">
                <a:latin typeface="Century Gothic" panose="020B0502020202020204" pitchFamily="34" charset="0"/>
              </a:rPr>
              <a:t>you want to collect, for example, year group, </a:t>
            </a:r>
            <a:r>
              <a:rPr lang="en-GB" sz="1400" dirty="0" smtClean="0">
                <a:latin typeface="Century Gothic" panose="020B0502020202020204" pitchFamily="34" charset="0"/>
              </a:rPr>
              <a:t>class name</a:t>
            </a:r>
            <a:r>
              <a:rPr lang="en-GB" sz="1400" dirty="0">
                <a:latin typeface="Century Gothic" panose="020B0502020202020204" pitchFamily="34" charset="0"/>
              </a:rPr>
              <a:t>, monitor jobs and favourite subject. Discuss safety </a:t>
            </a:r>
            <a:r>
              <a:rPr lang="en-GB" sz="1400" dirty="0" smtClean="0">
                <a:latin typeface="Century Gothic" panose="020B0502020202020204" pitchFamily="34" charset="0"/>
              </a:rPr>
              <a:t>issues around </a:t>
            </a:r>
            <a:r>
              <a:rPr lang="en-GB" sz="1400" dirty="0">
                <a:latin typeface="Century Gothic" panose="020B0502020202020204" pitchFamily="34" charset="0"/>
              </a:rPr>
              <a:t>data collection.</a:t>
            </a:r>
          </a:p>
          <a:p>
            <a:endParaRPr lang="en-GB" sz="1400" dirty="0" smtClean="0">
              <a:latin typeface="Century Gothic" panose="020B0502020202020204" pitchFamily="34" charset="0"/>
            </a:endParaRP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Take </a:t>
            </a:r>
            <a:r>
              <a:rPr lang="en-GB" sz="1400" b="1" dirty="0">
                <a:latin typeface="Century Gothic" panose="020B0502020202020204" pitchFamily="34" charset="0"/>
              </a:rPr>
              <a:t>it Further: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Produce short presentations about your research. Some ideas are: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Making posters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PowerPoint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Pages to go in a class information book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A piece of </a:t>
            </a:r>
            <a:r>
              <a:rPr lang="en-GB" sz="1400" dirty="0" smtClean="0">
                <a:latin typeface="Century Gothic" panose="020B0502020202020204" pitchFamily="34" charset="0"/>
              </a:rPr>
              <a:t>drama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Together with knowledge gained from the ‘Homes’ section, you will </a:t>
            </a:r>
            <a:r>
              <a:rPr lang="en-GB" sz="1400" dirty="0" smtClean="0">
                <a:latin typeface="Century Gothic" panose="020B0502020202020204" pitchFamily="34" charset="0"/>
              </a:rPr>
              <a:t>build up </a:t>
            </a:r>
            <a:r>
              <a:rPr lang="en-GB" sz="1400" dirty="0">
                <a:latin typeface="Century Gothic" panose="020B0502020202020204" pitchFamily="34" charset="0"/>
              </a:rPr>
              <a:t>a good picture of the lives of the households listed on the census.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Form household groups with each member taking on the role of one </a:t>
            </a:r>
            <a:r>
              <a:rPr lang="en-GB" sz="1400" dirty="0" smtClean="0">
                <a:latin typeface="Century Gothic" panose="020B0502020202020204" pitchFamily="34" charset="0"/>
              </a:rPr>
              <a:t>of the </a:t>
            </a:r>
            <a:r>
              <a:rPr lang="en-GB" sz="1400" dirty="0">
                <a:latin typeface="Century Gothic" panose="020B0502020202020204" pitchFamily="34" charset="0"/>
              </a:rPr>
              <a:t>people from the census.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Mime their job for others to guess what it is.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Hot seat the characters with the rest of the class asking them </a:t>
            </a:r>
            <a:r>
              <a:rPr lang="en-GB" sz="1400" dirty="0" smtClean="0">
                <a:latin typeface="Century Gothic" panose="020B0502020202020204" pitchFamily="34" charset="0"/>
              </a:rPr>
              <a:t>about their </a:t>
            </a:r>
            <a:r>
              <a:rPr lang="en-GB" sz="1400" dirty="0">
                <a:latin typeface="Century Gothic" panose="020B0502020202020204" pitchFamily="34" charset="0"/>
              </a:rPr>
              <a:t>working lives.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Create a short scene entitled ‘At the end of the day’, </a:t>
            </a:r>
            <a:r>
              <a:rPr lang="en-GB" sz="1400" dirty="0" smtClean="0">
                <a:latin typeface="Century Gothic" panose="020B0502020202020204" pitchFamily="34" charset="0"/>
              </a:rPr>
              <a:t>with family/household </a:t>
            </a:r>
            <a:r>
              <a:rPr lang="en-GB" sz="1400" dirty="0">
                <a:latin typeface="Century Gothic" panose="020B0502020202020204" pitchFamily="34" charset="0"/>
              </a:rPr>
              <a:t>members interacting and talking to each </a:t>
            </a:r>
            <a:r>
              <a:rPr lang="en-GB" sz="1400" dirty="0" smtClean="0">
                <a:latin typeface="Century Gothic" panose="020B0502020202020204" pitchFamily="34" charset="0"/>
              </a:rPr>
              <a:t>other about </a:t>
            </a:r>
            <a:r>
              <a:rPr lang="en-GB" sz="1400" dirty="0">
                <a:latin typeface="Century Gothic" panose="020B0502020202020204" pitchFamily="34" charset="0"/>
              </a:rPr>
              <a:t>their day </a:t>
            </a:r>
            <a:r>
              <a:rPr lang="en-GB" sz="1400" dirty="0" smtClean="0">
                <a:latin typeface="Century Gothic" panose="020B0502020202020204" pitchFamily="34" charset="0"/>
              </a:rPr>
              <a:t>at work.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Be inspired to write creatively after your research and drama work.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Some suggested ideas are: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Draw what you think a character from the census looked like.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Write a first person comment about how they feel about their </a:t>
            </a:r>
            <a:r>
              <a:rPr lang="en-GB" sz="1400" dirty="0" smtClean="0">
                <a:latin typeface="Century Gothic" panose="020B0502020202020204" pitchFamily="34" charset="0"/>
              </a:rPr>
              <a:t>work in </a:t>
            </a:r>
            <a:r>
              <a:rPr lang="en-GB" sz="1400" dirty="0">
                <a:latin typeface="Century Gothic" panose="020B0502020202020204" pitchFamily="34" charset="0"/>
              </a:rPr>
              <a:t>a speech bubble. Cut out the figure and put them all up </a:t>
            </a:r>
            <a:r>
              <a:rPr lang="en-GB" sz="1400" dirty="0" smtClean="0">
                <a:latin typeface="Century Gothic" panose="020B0502020202020204" pitchFamily="34" charset="0"/>
              </a:rPr>
              <a:t>on display </a:t>
            </a:r>
            <a:r>
              <a:rPr lang="en-GB" sz="1400" dirty="0">
                <a:latin typeface="Century Gothic" panose="020B0502020202020204" pitchFamily="34" charset="0"/>
              </a:rPr>
              <a:t>with their speech bubble to create a “talking” street scene.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A diary entry about your working day.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A short story about an incident at work.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Poetry inspired by the jobs listed on the census, for example, an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acrostic using the</a:t>
            </a:r>
            <a:endParaRPr lang="en-GB" sz="1400" dirty="0"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12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5458"/>
              </p:ext>
            </p:extLst>
          </p:nvPr>
        </p:nvGraphicFramePr>
        <p:xfrm>
          <a:off x="907809" y="1231900"/>
          <a:ext cx="12740455" cy="6372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034"/>
                <a:gridCol w="1418309"/>
                <a:gridCol w="672583"/>
                <a:gridCol w="1211055"/>
                <a:gridCol w="761989"/>
                <a:gridCol w="983474"/>
                <a:gridCol w="83310"/>
                <a:gridCol w="1219183"/>
                <a:gridCol w="510025"/>
                <a:gridCol w="251964"/>
                <a:gridCol w="761989"/>
                <a:gridCol w="796533"/>
                <a:gridCol w="1184640"/>
                <a:gridCol w="623815"/>
                <a:gridCol w="1204960"/>
                <a:gridCol w="609592"/>
              </a:tblGrid>
              <a:tr h="427729">
                <a:tc gridSpan="2">
                  <a:txBody>
                    <a:bodyPr/>
                    <a:lstStyle/>
                    <a:p>
                      <a:pPr marL="65405">
                        <a:lnSpc>
                          <a:spcPts val="111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Township of</a:t>
                      </a:r>
                      <a:r>
                        <a:rPr sz="13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Preston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5028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09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Municipal</a:t>
                      </a:r>
                      <a:r>
                        <a:rPr sz="13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Borough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ts val="1175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3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Preston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5028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09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Municipal ward</a:t>
                      </a:r>
                      <a:r>
                        <a:rPr sz="13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of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ts val="1175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Fishwick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5028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5405">
                        <a:lnSpc>
                          <a:spcPts val="109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Parliamentary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ts val="1175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Borough of</a:t>
                      </a:r>
                      <a:r>
                        <a:rPr sz="13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Preston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5028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5405">
                        <a:lnSpc>
                          <a:spcPts val="1090"/>
                        </a:lnSpc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Town</a:t>
                      </a:r>
                      <a:r>
                        <a:rPr sz="13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of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ts val="1175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Preston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5028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09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Hamlet or</a:t>
                      </a:r>
                      <a:r>
                        <a:rPr sz="13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Tything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ts val="1175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3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----------------------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5028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09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Ecclesiastical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ts val="1175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district of St.</a:t>
                      </a:r>
                      <a:r>
                        <a:rPr sz="13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Paul’s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5028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61414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No.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50283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1493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Road street  &amp;c.No.or</a:t>
                      </a:r>
                      <a:r>
                        <a:rPr sz="13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Name 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3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House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50283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58419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I or</a:t>
                      </a:r>
                      <a:r>
                        <a:rPr sz="13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U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50283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 marR="14414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Name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surname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of  each</a:t>
                      </a:r>
                      <a:r>
                        <a:rPr sz="13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person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50283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 marR="11493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Relation</a:t>
                      </a:r>
                      <a:r>
                        <a:rPr sz="13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to  Head of 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Family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50283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129539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Condition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as  to</a:t>
                      </a:r>
                      <a:r>
                        <a:rPr sz="13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marriage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50283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 marR="21526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Age  </a:t>
                      </a:r>
                      <a:r>
                        <a:rPr sz="13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50283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10985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Age  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3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50283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 marR="29210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Rank, Profession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or  Occupation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50283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Where</a:t>
                      </a:r>
                      <a:r>
                        <a:rPr sz="13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Born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50283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algn="just">
                        <a:lnSpc>
                          <a:spcPts val="8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Deaf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5405" marR="82550" algn="just">
                        <a:lnSpc>
                          <a:spcPct val="956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Dumb  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una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tic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idiot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50283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pPr marR="49530" algn="ctr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Clarksons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Court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Ellen</a:t>
                      </a:r>
                      <a:r>
                        <a:rPr sz="13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?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Head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Widow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50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Ireland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Martin</a:t>
                      </a:r>
                      <a:r>
                        <a:rPr sz="13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Son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Single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Winder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Catherine</a:t>
                      </a:r>
                      <a:r>
                        <a:rPr sz="13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Sleally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Lodger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Single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20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Carder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Bridget</a:t>
                      </a:r>
                      <a:r>
                        <a:rPr sz="13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Doffer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Partrick</a:t>
                      </a:r>
                      <a:r>
                        <a:rPr sz="13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Galighar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Married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38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Grinder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Anne</a:t>
                      </a:r>
                      <a:r>
                        <a:rPr sz="13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Wife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30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Cotton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frame</a:t>
                      </a:r>
                      <a:r>
                        <a:rPr sz="13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tenter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Ireland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Margaret</a:t>
                      </a:r>
                      <a:r>
                        <a:rPr sz="13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Dugan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Single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Carder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John</a:t>
                      </a:r>
                      <a:r>
                        <a:rPr sz="13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Galighar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Scholar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Michael</a:t>
                      </a:r>
                      <a:r>
                        <a:rPr sz="13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Preston,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Lancashire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Thomas</a:t>
                      </a:r>
                      <a:r>
                        <a:rPr sz="13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pPr marR="49530" algn="ctr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20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Clarksons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Court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Henry</a:t>
                      </a:r>
                      <a:r>
                        <a:rPr sz="13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Eastham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Head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Married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52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Twister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Ribchester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Margaret</a:t>
                      </a:r>
                      <a:r>
                        <a:rPr sz="13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Wife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52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Barton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Thomas</a:t>
                      </a:r>
                      <a:r>
                        <a:rPr sz="13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Ashton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Lodger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32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Cotton</a:t>
                      </a:r>
                      <a:r>
                        <a:rPr sz="13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weaver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Ribchester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Alice</a:t>
                      </a:r>
                      <a:r>
                        <a:rPr sz="13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Wife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30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?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Valentine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Son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Single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Preston,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Lancashire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411">
                <a:tc>
                  <a:txBody>
                    <a:bodyPr/>
                    <a:lstStyle/>
                    <a:p>
                      <a:pPr marR="49530" algn="ctr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21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2923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Queen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Street  Court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Richard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Head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Married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49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Cotton</a:t>
                      </a:r>
                      <a:r>
                        <a:rPr sz="13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weaver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Mellor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Jane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Wife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Married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56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Dressmaker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Yorkshire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pPr marR="49530" algn="ctr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22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Queen</a:t>
                      </a:r>
                      <a:r>
                        <a:rPr sz="13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Street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Michael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Dugan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Head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40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Tailor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Ireland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Mary</a:t>
                      </a:r>
                      <a:r>
                        <a:rPr sz="13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Wife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36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Ann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Daughter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Single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Doffer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James</a:t>
                      </a:r>
                      <a:r>
                        <a:rPr sz="13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Son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Single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Scholar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Partrick</a:t>
                      </a:r>
                      <a:r>
                        <a:rPr sz="13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Margaret</a:t>
                      </a:r>
                      <a:r>
                        <a:rPr sz="13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Daughter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pPr marR="49530" algn="ctr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23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Clarksons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Court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Ann</a:t>
                      </a:r>
                      <a:r>
                        <a:rPr sz="13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Nixon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Head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Widow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36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Housekeeper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6"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Robert</a:t>
                      </a:r>
                      <a:r>
                        <a:rPr sz="13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Son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Single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Grinder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125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Ditto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89">
                      <a:solidFill>
                        <a:srgbClr val="000000"/>
                      </a:solidFill>
                      <a:prstDash val="solid"/>
                    </a:lnL>
                    <a:lnR w="6089">
                      <a:solidFill>
                        <a:srgbClr val="000000"/>
                      </a:solidFill>
                      <a:prstDash val="solid"/>
                    </a:lnR>
                    <a:lnT w="6089">
                      <a:solidFill>
                        <a:srgbClr val="000000"/>
                      </a:solidFill>
                      <a:prstDash val="solid"/>
                    </a:lnT>
                    <a:lnB w="60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75247" y="-975037"/>
            <a:ext cx="1391959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867" b="1" spc="-7" dirty="0">
                <a:latin typeface="Arial"/>
                <a:cs typeface="Arial"/>
              </a:rPr>
              <a:t>Document</a:t>
            </a:r>
            <a:r>
              <a:rPr sz="1867" b="1" spc="-113" dirty="0">
                <a:latin typeface="Arial"/>
                <a:cs typeface="Arial"/>
              </a:rPr>
              <a:t> </a:t>
            </a:r>
            <a:r>
              <a:rPr sz="1867" b="1" dirty="0">
                <a:latin typeface="Arial"/>
                <a:cs typeface="Arial"/>
              </a:rPr>
              <a:t>1</a:t>
            </a:r>
            <a:endParaRPr sz="186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1224" y="-941169"/>
            <a:ext cx="123362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600" spc="-7" dirty="0">
                <a:latin typeface="Arial"/>
                <a:cs typeface="Arial"/>
              </a:rPr>
              <a:t>1861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7" dirty="0">
                <a:latin typeface="Arial"/>
                <a:cs typeface="Arial"/>
              </a:rPr>
              <a:t>Census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29069" y="9408635"/>
            <a:ext cx="3928269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333" spc="-7" dirty="0">
                <a:latin typeface="Century Gothic" panose="020B0502020202020204" pitchFamily="34" charset="0"/>
                <a:cs typeface="Arial"/>
              </a:rPr>
              <a:t>Courtesy of Lancashire </a:t>
            </a:r>
            <a:r>
              <a:rPr sz="1333" dirty="0">
                <a:latin typeface="Century Gothic" panose="020B0502020202020204" pitchFamily="34" charset="0"/>
                <a:cs typeface="Arial"/>
              </a:rPr>
              <a:t>Record</a:t>
            </a:r>
            <a:r>
              <a:rPr sz="1333" spc="-20" dirty="0">
                <a:latin typeface="Century Gothic" panose="020B0502020202020204" pitchFamily="34" charset="0"/>
                <a:cs typeface="Arial"/>
              </a:rPr>
              <a:t> </a:t>
            </a:r>
            <a:r>
              <a:rPr sz="1333" spc="-7" dirty="0">
                <a:latin typeface="Century Gothic" panose="020B0502020202020204" pitchFamily="34" charset="0"/>
                <a:cs typeface="Arial"/>
              </a:rPr>
              <a:t>Office.</a:t>
            </a:r>
            <a:endParaRPr sz="1333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1837" y="9818877"/>
            <a:ext cx="4516246" cy="32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spc="-7" dirty="0">
                <a:latin typeface="Century Gothic" panose="020B0502020202020204" pitchFamily="34" charset="0"/>
                <a:cs typeface="Arial"/>
              </a:rPr>
              <a:t>Resource provided by </a:t>
            </a:r>
            <a:r>
              <a:rPr sz="1067" spc="-7" dirty="0">
                <a:latin typeface="Century Gothic" panose="020B0502020202020204" pitchFamily="34" charset="0"/>
                <a:cs typeface="Arial"/>
                <a:hlinkClick r:id="rId2"/>
              </a:rPr>
              <a:t>www.mylearning.org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© </a:t>
            </a:r>
            <a:r>
              <a:rPr sz="1067" spc="-7" dirty="0">
                <a:latin typeface="Century Gothic" panose="020B0502020202020204" pitchFamily="34" charset="0"/>
                <a:cs typeface="Arial"/>
              </a:rPr>
              <a:t>Harris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Museum &amp; Art</a:t>
            </a:r>
            <a:r>
              <a:rPr sz="1067" spc="-67" dirty="0">
                <a:latin typeface="Century Gothic" panose="020B0502020202020204" pitchFamily="34" charset="0"/>
                <a:cs typeface="Arial"/>
              </a:rPr>
              <a:t> </a:t>
            </a:r>
            <a:r>
              <a:rPr sz="1067" dirty="0">
                <a:latin typeface="Century Gothic" panose="020B0502020202020204" pitchFamily="34" charset="0"/>
                <a:cs typeface="Arial"/>
              </a:rPr>
              <a:t>Gallery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6279" y="9818876"/>
            <a:ext cx="109223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4"/>
            <a:r>
              <a:rPr sz="1067" dirty="0">
                <a:latin typeface="Century Gothic" panose="020B0502020202020204" pitchFamily="34" charset="0"/>
                <a:cs typeface="Arial"/>
              </a:rPr>
              <a:t>1</a:t>
            </a:r>
            <a:endParaRPr sz="1067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9259" y="393700"/>
            <a:ext cx="134332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3600" b="1" dirty="0">
                <a:solidFill>
                  <a:srgbClr val="14A19A"/>
                </a:solidFill>
                <a:latin typeface="Century Gothic" panose="020B0502020202020204" pitchFamily="34" charset="0"/>
              </a:rPr>
              <a:t>Teacher </a:t>
            </a:r>
            <a:r>
              <a:rPr lang="en-GB" sz="36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Notes: Comparing town and country jobs activity</a:t>
            </a:r>
            <a:endParaRPr lang="en-US" sz="3600" b="1" dirty="0">
              <a:solidFill>
                <a:srgbClr val="14A19A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10424" y="6185154"/>
            <a:ext cx="6599202" cy="4654650"/>
            <a:chOff x="4559580" y="3999732"/>
            <a:chExt cx="4492060" cy="3168409"/>
          </a:xfrm>
        </p:grpSpPr>
        <p:sp>
          <p:nvSpPr>
            <p:cNvPr id="22" name="TextBox 21"/>
            <p:cNvSpPr txBox="1"/>
            <p:nvPr/>
          </p:nvSpPr>
          <p:spPr>
            <a:xfrm>
              <a:off x="5182301" y="6351572"/>
              <a:ext cx="3596109" cy="28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71702">
                <a:defRPr/>
              </a:pPr>
              <a:r>
                <a:rPr lang="en-GB" sz="4113" b="1" kern="0" baseline="30000" dirty="0" err="1">
                  <a:solidFill>
                    <a:srgbClr val="14A19A"/>
                  </a:solidFill>
                  <a:latin typeface="Century Gothic"/>
                  <a:cs typeface="Century Gothic"/>
                </a:rPr>
                <a:t>mylearning.org</a:t>
              </a:r>
              <a:endParaRPr lang="en-GB" sz="4701" b="1" kern="0" baseline="30000" dirty="0">
                <a:solidFill>
                  <a:srgbClr val="14A19A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6" name="Hexagon 3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19259" y="1590346"/>
            <a:ext cx="1300997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Either: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Look at the rest of the information on the census.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Does any of the information help to answer the questions?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Use other sources to add to the information on the census and </a:t>
            </a:r>
            <a:r>
              <a:rPr lang="en-GB" sz="1400" dirty="0" smtClean="0">
                <a:latin typeface="Century Gothic" panose="020B0502020202020204" pitchFamily="34" charset="0"/>
              </a:rPr>
              <a:t>to find </a:t>
            </a:r>
            <a:r>
              <a:rPr lang="en-GB" sz="1400" dirty="0">
                <a:latin typeface="Century Gothic" panose="020B0502020202020204" pitchFamily="34" charset="0"/>
              </a:rPr>
              <a:t>information that cannot be answered from it.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Resource created by www.mylearning.org © Harris Museum &amp; Art Gallery </a:t>
            </a:r>
            <a:r>
              <a:rPr lang="en-GB" sz="1400" dirty="0" smtClean="0">
                <a:latin typeface="Century Gothic" panose="020B0502020202020204" pitchFamily="34" charset="0"/>
              </a:rPr>
              <a:t>2</a:t>
            </a:r>
          </a:p>
          <a:p>
            <a:endParaRPr lang="en-GB" sz="1400" dirty="0" smtClean="0">
              <a:latin typeface="Century Gothic" panose="020B0502020202020204" pitchFamily="34" charset="0"/>
            </a:endParaRP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Or: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Research the questions using the internet, books </a:t>
            </a:r>
            <a:r>
              <a:rPr lang="en-GB" sz="1400" dirty="0" err="1">
                <a:latin typeface="Century Gothic" panose="020B0502020202020204" pitchFamily="34" charset="0"/>
              </a:rPr>
              <a:t>etc</a:t>
            </a:r>
            <a:r>
              <a:rPr lang="en-GB" sz="1400" dirty="0">
                <a:latin typeface="Century Gothic" panose="020B0502020202020204" pitchFamily="34" charset="0"/>
              </a:rPr>
              <a:t> then compare </a:t>
            </a:r>
            <a:r>
              <a:rPr lang="en-GB" sz="1400" dirty="0" smtClean="0">
                <a:latin typeface="Century Gothic" panose="020B0502020202020204" pitchFamily="34" charset="0"/>
              </a:rPr>
              <a:t>your findings </a:t>
            </a:r>
            <a:r>
              <a:rPr lang="en-GB" sz="1400" dirty="0">
                <a:latin typeface="Century Gothic" panose="020B0502020202020204" pitchFamily="34" charset="0"/>
              </a:rPr>
              <a:t>with the data on the census. Do they tie together?</a:t>
            </a:r>
          </a:p>
          <a:p>
            <a:endParaRPr lang="en-GB" sz="1400" dirty="0" smtClean="0">
              <a:latin typeface="Century Gothic" panose="020B0502020202020204" pitchFamily="34" charset="0"/>
            </a:endParaRP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Discuss </a:t>
            </a:r>
            <a:r>
              <a:rPr lang="en-GB" sz="1400" b="1" dirty="0">
                <a:latin typeface="Century Gothic" panose="020B0502020202020204" pitchFamily="34" charset="0"/>
              </a:rPr>
              <a:t>It: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does the census tell you about the industry in Preston at </a:t>
            </a:r>
            <a:r>
              <a:rPr lang="en-GB" sz="1400" dirty="0" smtClean="0">
                <a:latin typeface="Century Gothic" panose="020B0502020202020204" pitchFamily="34" charset="0"/>
              </a:rPr>
              <a:t>this  time</a:t>
            </a:r>
            <a:r>
              <a:rPr lang="en-GB" sz="1400" dirty="0">
                <a:latin typeface="Century Gothic" panose="020B0502020202020204" pitchFamily="34" charset="0"/>
              </a:rPr>
              <a:t>? </a:t>
            </a:r>
            <a:r>
              <a:rPr lang="en-GB" sz="1400" dirty="0" smtClean="0">
                <a:latin typeface="Century Gothic" panose="020B0502020202020204" pitchFamily="34" charset="0"/>
              </a:rPr>
              <a:t>Do </a:t>
            </a:r>
            <a:r>
              <a:rPr lang="en-GB" sz="1400" dirty="0">
                <a:latin typeface="Century Gothic" panose="020B0502020202020204" pitchFamily="34" charset="0"/>
              </a:rPr>
              <a:t>most of the people on your street all work in the </a:t>
            </a:r>
            <a:r>
              <a:rPr lang="en-GB" sz="1400" dirty="0" smtClean="0">
                <a:latin typeface="Century Gothic" panose="020B0502020202020204" pitchFamily="34" charset="0"/>
              </a:rPr>
              <a:t>same industry</a:t>
            </a:r>
            <a:r>
              <a:rPr lang="en-GB" sz="1400" dirty="0">
                <a:latin typeface="Century Gothic" panose="020B0502020202020204" pitchFamily="34" charset="0"/>
              </a:rPr>
              <a:t>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What do you notice about where many of the people on the </a:t>
            </a:r>
            <a:r>
              <a:rPr lang="en-GB" sz="1400" dirty="0" smtClean="0">
                <a:latin typeface="Century Gothic" panose="020B0502020202020204" pitchFamily="34" charset="0"/>
              </a:rPr>
              <a:t>census were </a:t>
            </a:r>
            <a:r>
              <a:rPr lang="en-GB" sz="1400" dirty="0">
                <a:latin typeface="Century Gothic" panose="020B0502020202020204" pitchFamily="34" charset="0"/>
              </a:rPr>
              <a:t>born? Can you find out why there were so many Irish </a:t>
            </a:r>
            <a:r>
              <a:rPr lang="en-GB" sz="1400" dirty="0" smtClean="0">
                <a:latin typeface="Century Gothic" panose="020B0502020202020204" pitchFamily="34" charset="0"/>
              </a:rPr>
              <a:t>people living </a:t>
            </a:r>
            <a:r>
              <a:rPr lang="en-GB" sz="1400" dirty="0">
                <a:latin typeface="Century Gothic" panose="020B0502020202020204" pitchFamily="34" charset="0"/>
              </a:rPr>
              <a:t>in Preston in the nineteenth century?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Create you own class or school census. Think about </a:t>
            </a:r>
            <a:r>
              <a:rPr lang="en-GB" sz="1400" dirty="0" smtClean="0">
                <a:latin typeface="Century Gothic" panose="020B0502020202020204" pitchFamily="34" charset="0"/>
              </a:rPr>
              <a:t>the information </a:t>
            </a:r>
            <a:r>
              <a:rPr lang="en-GB" sz="1400" dirty="0">
                <a:latin typeface="Century Gothic" panose="020B0502020202020204" pitchFamily="34" charset="0"/>
              </a:rPr>
              <a:t>you want to collect, for example, year group, </a:t>
            </a:r>
            <a:r>
              <a:rPr lang="en-GB" sz="1400" dirty="0" smtClean="0">
                <a:latin typeface="Century Gothic" panose="020B0502020202020204" pitchFamily="34" charset="0"/>
              </a:rPr>
              <a:t>class name</a:t>
            </a:r>
            <a:r>
              <a:rPr lang="en-GB" sz="1400" dirty="0">
                <a:latin typeface="Century Gothic" panose="020B0502020202020204" pitchFamily="34" charset="0"/>
              </a:rPr>
              <a:t>, monitor jobs and favourite subject. Discuss safety </a:t>
            </a:r>
            <a:r>
              <a:rPr lang="en-GB" sz="1400" dirty="0" smtClean="0">
                <a:latin typeface="Century Gothic" panose="020B0502020202020204" pitchFamily="34" charset="0"/>
              </a:rPr>
              <a:t>issues around </a:t>
            </a:r>
            <a:r>
              <a:rPr lang="en-GB" sz="1400" dirty="0">
                <a:latin typeface="Century Gothic" panose="020B0502020202020204" pitchFamily="34" charset="0"/>
              </a:rPr>
              <a:t>data collection.</a:t>
            </a:r>
          </a:p>
          <a:p>
            <a:endParaRPr lang="en-GB" sz="1400" dirty="0" smtClean="0">
              <a:latin typeface="Century Gothic" panose="020B0502020202020204" pitchFamily="34" charset="0"/>
            </a:endParaRPr>
          </a:p>
          <a:p>
            <a:r>
              <a:rPr lang="en-GB" sz="1400" b="1" dirty="0" smtClean="0">
                <a:latin typeface="Century Gothic" panose="020B0502020202020204" pitchFamily="34" charset="0"/>
              </a:rPr>
              <a:t>Take </a:t>
            </a:r>
            <a:r>
              <a:rPr lang="en-GB" sz="1400" b="1" dirty="0">
                <a:latin typeface="Century Gothic" panose="020B0502020202020204" pitchFamily="34" charset="0"/>
              </a:rPr>
              <a:t>it Further: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Produce short presentations about your research. Some ideas are: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Making posters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PowerPoint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Pages to go in a class information book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A piece of </a:t>
            </a:r>
            <a:r>
              <a:rPr lang="en-GB" sz="1400" dirty="0" smtClean="0">
                <a:latin typeface="Century Gothic" panose="020B0502020202020204" pitchFamily="34" charset="0"/>
              </a:rPr>
              <a:t>drama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Together with knowledge gained from the ‘Homes’ section, you will </a:t>
            </a:r>
            <a:r>
              <a:rPr lang="en-GB" sz="1400" dirty="0" smtClean="0">
                <a:latin typeface="Century Gothic" panose="020B0502020202020204" pitchFamily="34" charset="0"/>
              </a:rPr>
              <a:t>build up </a:t>
            </a:r>
            <a:r>
              <a:rPr lang="en-GB" sz="1400" dirty="0">
                <a:latin typeface="Century Gothic" panose="020B0502020202020204" pitchFamily="34" charset="0"/>
              </a:rPr>
              <a:t>a good picture of the lives of the households listed on the census.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Form household groups with each member taking on the role of one </a:t>
            </a:r>
            <a:r>
              <a:rPr lang="en-GB" sz="1400" dirty="0" smtClean="0">
                <a:latin typeface="Century Gothic" panose="020B0502020202020204" pitchFamily="34" charset="0"/>
              </a:rPr>
              <a:t>of the </a:t>
            </a:r>
            <a:r>
              <a:rPr lang="en-GB" sz="1400" dirty="0">
                <a:latin typeface="Century Gothic" panose="020B0502020202020204" pitchFamily="34" charset="0"/>
              </a:rPr>
              <a:t>people from the census.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Mime their job for others to guess what it is.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Hot seat the characters with the rest of the class asking them </a:t>
            </a:r>
            <a:r>
              <a:rPr lang="en-GB" sz="1400" dirty="0" smtClean="0">
                <a:latin typeface="Century Gothic" panose="020B0502020202020204" pitchFamily="34" charset="0"/>
              </a:rPr>
              <a:t>about their </a:t>
            </a:r>
            <a:r>
              <a:rPr lang="en-GB" sz="1400" dirty="0">
                <a:latin typeface="Century Gothic" panose="020B0502020202020204" pitchFamily="34" charset="0"/>
              </a:rPr>
              <a:t>working lives.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Create a short scene entitled ‘At the end of the day’, </a:t>
            </a:r>
            <a:r>
              <a:rPr lang="en-GB" sz="1400" dirty="0" smtClean="0">
                <a:latin typeface="Century Gothic" panose="020B0502020202020204" pitchFamily="34" charset="0"/>
              </a:rPr>
              <a:t>with family/household </a:t>
            </a:r>
            <a:r>
              <a:rPr lang="en-GB" sz="1400" dirty="0">
                <a:latin typeface="Century Gothic" panose="020B0502020202020204" pitchFamily="34" charset="0"/>
              </a:rPr>
              <a:t>members interacting and talking to each </a:t>
            </a:r>
            <a:r>
              <a:rPr lang="en-GB" sz="1400" dirty="0" smtClean="0">
                <a:latin typeface="Century Gothic" panose="020B0502020202020204" pitchFamily="34" charset="0"/>
              </a:rPr>
              <a:t>other about </a:t>
            </a:r>
            <a:r>
              <a:rPr lang="en-GB" sz="1400" dirty="0">
                <a:latin typeface="Century Gothic" panose="020B0502020202020204" pitchFamily="34" charset="0"/>
              </a:rPr>
              <a:t>their day </a:t>
            </a:r>
            <a:r>
              <a:rPr lang="en-GB" sz="1400" dirty="0" smtClean="0">
                <a:latin typeface="Century Gothic" panose="020B0502020202020204" pitchFamily="34" charset="0"/>
              </a:rPr>
              <a:t>at work.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Be inspired to write creatively after your research and drama work.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Some suggested ideas are: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Draw what you think a character from the census looked like.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Write a first person comment about how they feel about their </a:t>
            </a:r>
            <a:r>
              <a:rPr lang="en-GB" sz="1400" dirty="0" smtClean="0">
                <a:latin typeface="Century Gothic" panose="020B0502020202020204" pitchFamily="34" charset="0"/>
              </a:rPr>
              <a:t>work in </a:t>
            </a:r>
            <a:r>
              <a:rPr lang="en-GB" sz="1400" dirty="0">
                <a:latin typeface="Century Gothic" panose="020B0502020202020204" pitchFamily="34" charset="0"/>
              </a:rPr>
              <a:t>a speech bubble. Cut out the figure and put them all up </a:t>
            </a:r>
            <a:r>
              <a:rPr lang="en-GB" sz="1400" dirty="0" smtClean="0">
                <a:latin typeface="Century Gothic" panose="020B0502020202020204" pitchFamily="34" charset="0"/>
              </a:rPr>
              <a:t>on display </a:t>
            </a:r>
            <a:r>
              <a:rPr lang="en-GB" sz="1400" dirty="0">
                <a:latin typeface="Century Gothic" panose="020B0502020202020204" pitchFamily="34" charset="0"/>
              </a:rPr>
              <a:t>with their speech bubble to create a “talking” street scene.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A diary entry about your working day.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A short story about an incident at work.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• Poetry inspired by the jobs listed on the census, for example, an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acrostic using </a:t>
            </a:r>
            <a:r>
              <a:rPr lang="en-GB" sz="1400" dirty="0" smtClean="0">
                <a:latin typeface="Century Gothic" panose="020B0502020202020204" pitchFamily="34" charset="0"/>
              </a:rPr>
              <a:t>the  </a:t>
            </a:r>
            <a:endParaRPr lang="en-GB" sz="1400" dirty="0"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79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9259" y="393700"/>
            <a:ext cx="134332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3600" b="1" dirty="0">
                <a:solidFill>
                  <a:srgbClr val="14A19A"/>
                </a:solidFill>
                <a:latin typeface="Century Gothic" panose="020B0502020202020204" pitchFamily="34" charset="0"/>
              </a:rPr>
              <a:t>Teacher </a:t>
            </a:r>
            <a:r>
              <a:rPr lang="en-GB" sz="36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Notes: Comparing town and country jobs activity</a:t>
            </a:r>
            <a:endParaRPr lang="en-US" sz="3600" b="1" dirty="0">
              <a:solidFill>
                <a:srgbClr val="14A19A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10424" y="6185154"/>
            <a:ext cx="6599202" cy="4654650"/>
            <a:chOff x="4559580" y="3999732"/>
            <a:chExt cx="4492060" cy="3168409"/>
          </a:xfrm>
        </p:grpSpPr>
        <p:sp>
          <p:nvSpPr>
            <p:cNvPr id="22" name="TextBox 21"/>
            <p:cNvSpPr txBox="1"/>
            <p:nvPr/>
          </p:nvSpPr>
          <p:spPr>
            <a:xfrm>
              <a:off x="5182301" y="6351572"/>
              <a:ext cx="3596109" cy="28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71702">
                <a:defRPr/>
              </a:pPr>
              <a:r>
                <a:rPr lang="en-GB" sz="4113" b="1" kern="0" baseline="30000" dirty="0" err="1">
                  <a:solidFill>
                    <a:srgbClr val="14A19A"/>
                  </a:solidFill>
                  <a:latin typeface="Century Gothic"/>
                  <a:cs typeface="Century Gothic"/>
                </a:rPr>
                <a:t>mylearning.org</a:t>
              </a:r>
              <a:endParaRPr lang="en-GB" sz="4701" b="1" kern="0" baseline="30000" dirty="0">
                <a:solidFill>
                  <a:srgbClr val="14A19A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6" name="Hexagon 3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19259" y="1590346"/>
            <a:ext cx="13009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entury Gothic" panose="020B0502020202020204" pitchFamily="34" charset="0"/>
              </a:rPr>
              <a:t>Background Information: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 smtClean="0">
                <a:latin typeface="Century Gothic" panose="020B0502020202020204" pitchFamily="34" charset="0"/>
              </a:rPr>
              <a:t>Child </a:t>
            </a:r>
            <a:r>
              <a:rPr lang="en-GB" sz="1400" dirty="0">
                <a:latin typeface="Century Gothic" panose="020B0502020202020204" pitchFamily="34" charset="0"/>
              </a:rPr>
              <a:t>Labour in the Victorian Era: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Most Victorians had a very different attitude towards child </a:t>
            </a:r>
            <a:r>
              <a:rPr lang="en-GB" sz="1400" dirty="0" smtClean="0">
                <a:latin typeface="Century Gothic" panose="020B0502020202020204" pitchFamily="34" charset="0"/>
              </a:rPr>
              <a:t>labour than </a:t>
            </a:r>
            <a:r>
              <a:rPr lang="en-GB" sz="1400" dirty="0">
                <a:latin typeface="Century Gothic" panose="020B0502020202020204" pitchFamily="34" charset="0"/>
              </a:rPr>
              <a:t>we do today. Sending young children out to work was </a:t>
            </a:r>
            <a:r>
              <a:rPr lang="en-GB" sz="1400" dirty="0" smtClean="0">
                <a:latin typeface="Century Gothic" panose="020B0502020202020204" pitchFamily="34" charset="0"/>
              </a:rPr>
              <a:t>an economic </a:t>
            </a:r>
            <a:r>
              <a:rPr lang="en-GB" sz="1400" dirty="0">
                <a:latin typeface="Century Gothic" panose="020B0502020202020204" pitchFamily="34" charset="0"/>
              </a:rPr>
              <a:t>necessity for most families, and was taken for granted </a:t>
            </a:r>
            <a:r>
              <a:rPr lang="en-GB" sz="1400" dirty="0" smtClean="0">
                <a:latin typeface="Century Gothic" panose="020B0502020202020204" pitchFamily="34" charset="0"/>
              </a:rPr>
              <a:t>by parents </a:t>
            </a:r>
            <a:r>
              <a:rPr lang="en-GB" sz="1400" dirty="0">
                <a:latin typeface="Century Gothic" panose="020B0502020202020204" pitchFamily="34" charset="0"/>
              </a:rPr>
              <a:t>and children. Children would work long hours in </a:t>
            </a:r>
            <a:r>
              <a:rPr lang="en-GB" sz="1400" dirty="0" smtClean="0">
                <a:latin typeface="Century Gothic" panose="020B0502020202020204" pitchFamily="34" charset="0"/>
              </a:rPr>
              <a:t>often unpleasant </a:t>
            </a:r>
            <a:r>
              <a:rPr lang="en-GB" sz="1400" dirty="0">
                <a:latin typeface="Century Gothic" panose="020B0502020202020204" pitchFamily="34" charset="0"/>
              </a:rPr>
              <a:t>or dangerous conditions. They did not earn much, </a:t>
            </a:r>
            <a:r>
              <a:rPr lang="en-GB" sz="1400" dirty="0" smtClean="0">
                <a:latin typeface="Century Gothic" panose="020B0502020202020204" pitchFamily="34" charset="0"/>
              </a:rPr>
              <a:t>but even </a:t>
            </a:r>
            <a:r>
              <a:rPr lang="en-GB" sz="1400" dirty="0">
                <a:latin typeface="Century Gothic" panose="020B0502020202020204" pitchFamily="34" charset="0"/>
              </a:rPr>
              <a:t>a few pennies would be enough to buy food for the </a:t>
            </a:r>
            <a:r>
              <a:rPr lang="en-GB" sz="1400" dirty="0" smtClean="0">
                <a:latin typeface="Century Gothic" panose="020B0502020202020204" pitchFamily="34" charset="0"/>
              </a:rPr>
              <a:t>family. Some </a:t>
            </a:r>
            <a:r>
              <a:rPr lang="en-GB" sz="1400" dirty="0">
                <a:latin typeface="Century Gothic" panose="020B0502020202020204" pitchFamily="34" charset="0"/>
              </a:rPr>
              <a:t>Victorians campaigned to improve the conditions </a:t>
            </a:r>
            <a:r>
              <a:rPr lang="en-GB" sz="1400" dirty="0" smtClean="0">
                <a:latin typeface="Century Gothic" panose="020B0502020202020204" pitchFamily="34" charset="0"/>
              </a:rPr>
              <a:t>children worked </a:t>
            </a:r>
            <a:r>
              <a:rPr lang="en-GB" sz="1400" dirty="0">
                <a:latin typeface="Century Gothic" panose="020B0502020202020204" pitchFamily="34" charset="0"/>
              </a:rPr>
              <a:t>under, which led to a reduction in their working hours </a:t>
            </a:r>
            <a:r>
              <a:rPr lang="en-GB" sz="1400" dirty="0" smtClean="0">
                <a:latin typeface="Century Gothic" panose="020B0502020202020204" pitchFamily="34" charset="0"/>
              </a:rPr>
              <a:t>and the </a:t>
            </a:r>
            <a:r>
              <a:rPr lang="en-GB" sz="1400" dirty="0">
                <a:latin typeface="Century Gothic" panose="020B0502020202020204" pitchFamily="34" charset="0"/>
              </a:rPr>
              <a:t>introduction of elementary education. Such campaigners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 smtClean="0">
                <a:latin typeface="Century Gothic" panose="020B0502020202020204" pitchFamily="34" charset="0"/>
              </a:rPr>
              <a:t>ncluded</a:t>
            </a:r>
            <a:r>
              <a:rPr lang="en-GB" sz="1400" dirty="0" smtClean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Lord Shaftesbury and Sir Robert Peel.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9259" y="393700"/>
            <a:ext cx="135697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3600" b="1" dirty="0">
                <a:solidFill>
                  <a:srgbClr val="14A19A"/>
                </a:solidFill>
                <a:latin typeface="Century Gothic" panose="020B0502020202020204" pitchFamily="34" charset="0"/>
              </a:rPr>
              <a:t>Teacher </a:t>
            </a:r>
            <a:r>
              <a:rPr lang="en-GB" sz="36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Notes: Documents 2 – </a:t>
            </a:r>
            <a:r>
              <a:rPr lang="en-GB" sz="36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6 </a:t>
            </a:r>
            <a:r>
              <a:rPr lang="en-GB" sz="36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(Paintings and photographs)</a:t>
            </a:r>
            <a:endParaRPr lang="en-US" sz="3600" b="1" dirty="0">
              <a:solidFill>
                <a:srgbClr val="14A19A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10424" y="6185154"/>
            <a:ext cx="6599202" cy="4654650"/>
            <a:chOff x="4559580" y="3999732"/>
            <a:chExt cx="4492060" cy="3168409"/>
          </a:xfrm>
        </p:grpSpPr>
        <p:sp>
          <p:nvSpPr>
            <p:cNvPr id="22" name="TextBox 21"/>
            <p:cNvSpPr txBox="1"/>
            <p:nvPr/>
          </p:nvSpPr>
          <p:spPr>
            <a:xfrm>
              <a:off x="5182301" y="6351572"/>
              <a:ext cx="3596109" cy="28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71702">
                <a:defRPr/>
              </a:pPr>
              <a:r>
                <a:rPr lang="en-GB" sz="4113" b="1" kern="0" baseline="30000" dirty="0" err="1">
                  <a:solidFill>
                    <a:srgbClr val="14A19A"/>
                  </a:solidFill>
                  <a:latin typeface="Century Gothic"/>
                  <a:cs typeface="Century Gothic"/>
                </a:rPr>
                <a:t>mylearning.org</a:t>
              </a:r>
              <a:endParaRPr lang="en-GB" sz="4701" b="1" kern="0" baseline="30000" dirty="0">
                <a:solidFill>
                  <a:srgbClr val="14A19A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6" name="Hexagon 3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19259" y="1322331"/>
            <a:ext cx="6996958" cy="7632859"/>
          </a:xfrm>
          <a:prstGeom prst="rect">
            <a:avLst/>
          </a:prstGeom>
          <a:noFill/>
          <a:ln>
            <a:solidFill>
              <a:srgbClr val="333F48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Birdscaring</a:t>
            </a:r>
            <a:endParaRPr lang="en-GB" sz="1400" b="1" dirty="0" smtClean="0"/>
          </a:p>
          <a:p>
            <a:r>
              <a:rPr lang="en-GB" sz="1400" b="1" dirty="0" smtClean="0"/>
              <a:t>Sir George Clausen, 1896</a:t>
            </a:r>
          </a:p>
          <a:p>
            <a:r>
              <a:rPr lang="en-GB" sz="1400" b="1" dirty="0" smtClean="0"/>
              <a:t>(Document 2)</a:t>
            </a:r>
          </a:p>
          <a:p>
            <a:r>
              <a:rPr lang="en-GB" sz="1400" dirty="0" smtClean="0"/>
              <a:t>Questions for observation and thinking:</a:t>
            </a:r>
          </a:p>
          <a:p>
            <a:r>
              <a:rPr lang="en-GB" sz="1400" dirty="0" smtClean="0"/>
              <a:t>• What season do you think it is? Why do you think this?</a:t>
            </a:r>
          </a:p>
          <a:p>
            <a:r>
              <a:rPr lang="en-GB" sz="1400" dirty="0" smtClean="0"/>
              <a:t>• What do you think the boy is doing?</a:t>
            </a:r>
          </a:p>
          <a:p>
            <a:r>
              <a:rPr lang="en-GB" sz="1400" dirty="0" smtClean="0"/>
              <a:t>• What is the weather like? What clues are there in the picture?</a:t>
            </a:r>
          </a:p>
          <a:p>
            <a:r>
              <a:rPr lang="en-GB" sz="1400" dirty="0" smtClean="0"/>
              <a:t>• What time of day do you think it is? Why do you think this?</a:t>
            </a:r>
          </a:p>
          <a:p>
            <a:r>
              <a:rPr lang="en-GB" sz="1400" dirty="0" smtClean="0"/>
              <a:t>• What do you think the object in the boy’s hand is for? How do you think it works?</a:t>
            </a:r>
          </a:p>
          <a:p>
            <a:r>
              <a:rPr lang="en-GB" sz="1400" dirty="0" smtClean="0"/>
              <a:t>• Why do you think there is a fire?</a:t>
            </a:r>
          </a:p>
          <a:p>
            <a:r>
              <a:rPr lang="en-GB" sz="1400" dirty="0" smtClean="0"/>
              <a:t>• Step into the boy’s shoes – how are you feeling? What can you see, smell, hear, feel, taste? What are you thinking?</a:t>
            </a:r>
          </a:p>
          <a:p>
            <a:r>
              <a:rPr lang="en-GB" sz="1400" dirty="0" smtClean="0"/>
              <a:t>• Do you think the boy looks healthy/happy?</a:t>
            </a:r>
          </a:p>
          <a:p>
            <a:r>
              <a:rPr lang="en-GB" sz="1400" dirty="0" smtClean="0"/>
              <a:t>• How old do you think the boy is?</a:t>
            </a:r>
          </a:p>
          <a:p>
            <a:r>
              <a:rPr lang="en-GB" sz="1400" dirty="0" smtClean="0"/>
              <a:t>• Why do you think the farmer wanted the birds to be scared away?</a:t>
            </a:r>
          </a:p>
          <a:p>
            <a:r>
              <a:rPr lang="en-GB" sz="1400" dirty="0" smtClean="0"/>
              <a:t>• Do you think it would be a difficult job? Which bit in</a:t>
            </a:r>
          </a:p>
          <a:p>
            <a:r>
              <a:rPr lang="en-GB" sz="1400" dirty="0" smtClean="0"/>
              <a:t>particular? Why?</a:t>
            </a:r>
          </a:p>
          <a:p>
            <a:r>
              <a:rPr lang="en-GB" sz="1400" dirty="0" smtClean="0"/>
              <a:t>• Do you think it would be a dangerous job? Why?</a:t>
            </a:r>
          </a:p>
          <a:p>
            <a:r>
              <a:rPr lang="en-GB" sz="1400" dirty="0" smtClean="0"/>
              <a:t>• Imagine this was your job. Which aspects would you have enjoyed and which would you have disliked?</a:t>
            </a:r>
          </a:p>
          <a:p>
            <a:endParaRPr lang="en-GB" sz="1400" dirty="0" smtClean="0"/>
          </a:p>
          <a:p>
            <a:r>
              <a:rPr lang="en-GB" sz="1400" b="1" dirty="0" smtClean="0"/>
              <a:t>Take it Further:</a:t>
            </a:r>
          </a:p>
          <a:p>
            <a:r>
              <a:rPr lang="en-GB" sz="1400" dirty="0" smtClean="0"/>
              <a:t>• Find out a little about the life/working conditions of bird </a:t>
            </a:r>
            <a:r>
              <a:rPr lang="en-GB" sz="1400" dirty="0" err="1" smtClean="0"/>
              <a:t>scarers</a:t>
            </a:r>
            <a:r>
              <a:rPr lang="en-GB" sz="1400" dirty="0" smtClean="0"/>
              <a:t>? Does the picture show an accurate reflection of the reality?</a:t>
            </a:r>
          </a:p>
          <a:p>
            <a:r>
              <a:rPr lang="en-GB" sz="1400" dirty="0" smtClean="0"/>
              <a:t>• Write a senses poem about bird scaring, or a letter or diary entry written from the point of view of a bird </a:t>
            </a:r>
            <a:r>
              <a:rPr lang="en-GB" sz="1400" dirty="0" err="1" smtClean="0"/>
              <a:t>scarer</a:t>
            </a:r>
            <a:r>
              <a:rPr lang="en-GB" sz="1400" dirty="0" smtClean="0"/>
              <a:t>.</a:t>
            </a:r>
          </a:p>
          <a:p>
            <a:r>
              <a:rPr lang="en-GB" sz="1400" dirty="0" smtClean="0"/>
              <a:t>• Design and make a bird scaring device. Does it work?</a:t>
            </a:r>
          </a:p>
          <a:p>
            <a:endParaRPr lang="en-GB" sz="1400" dirty="0" smtClean="0"/>
          </a:p>
          <a:p>
            <a:r>
              <a:rPr lang="en-GB" sz="1400" b="1" dirty="0" smtClean="0"/>
              <a:t>TEACHER NOTES:</a:t>
            </a:r>
          </a:p>
          <a:p>
            <a:r>
              <a:rPr lang="en-GB" sz="1400" dirty="0" smtClean="0"/>
              <a:t>Bird </a:t>
            </a:r>
            <a:r>
              <a:rPr lang="en-GB" sz="1400" dirty="0" err="1" smtClean="0"/>
              <a:t>scarers</a:t>
            </a:r>
            <a:r>
              <a:rPr lang="en-GB" sz="1400" dirty="0" smtClean="0"/>
              <a:t> were like human scarecrows. Their job was to stand in a farmer’s field and scare away the birds so they didn’t eat the crops and seeds. They did this by making a noise or chasing them off. Bird </a:t>
            </a:r>
            <a:r>
              <a:rPr lang="en-GB" sz="1400" dirty="0" err="1" smtClean="0"/>
              <a:t>scarers</a:t>
            </a:r>
            <a:r>
              <a:rPr lang="en-GB" sz="1400" dirty="0" smtClean="0"/>
              <a:t> started work at a very young age and worked out in the fields</a:t>
            </a:r>
          </a:p>
          <a:p>
            <a:r>
              <a:rPr lang="en-GB" sz="1400" dirty="0" smtClean="0"/>
              <a:t>whatever the weather for very long hours, often from dawn until dusk for a few pence. The object in the boy’s hand is called a clapper and would be waved to make a noise that scared the birds away.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60068" y="1322331"/>
            <a:ext cx="6128935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Tired Gleaners</a:t>
            </a:r>
          </a:p>
          <a:p>
            <a:r>
              <a:rPr lang="en-GB" sz="1400" dirty="0"/>
              <a:t>Frederick Goodall, 1855</a:t>
            </a:r>
          </a:p>
          <a:p>
            <a:r>
              <a:rPr lang="en-GB" sz="1400" dirty="0"/>
              <a:t>(Document 3)</a:t>
            </a:r>
          </a:p>
          <a:p>
            <a:r>
              <a:rPr lang="en-GB" sz="1400" dirty="0"/>
              <a:t>Questions for observation and thinking:</a:t>
            </a:r>
          </a:p>
          <a:p>
            <a:r>
              <a:rPr lang="en-GB" sz="1400" dirty="0"/>
              <a:t>• What do you think gleaning was? Look it up in a book or on</a:t>
            </a:r>
          </a:p>
          <a:p>
            <a:r>
              <a:rPr lang="en-GB" sz="1400" dirty="0"/>
              <a:t>the internet to find out.</a:t>
            </a:r>
          </a:p>
          <a:p>
            <a:r>
              <a:rPr lang="en-GB" sz="1400" dirty="0"/>
              <a:t>• Why do you think people went gleaning? Why do you think it</a:t>
            </a:r>
          </a:p>
          <a:p>
            <a:r>
              <a:rPr lang="en-GB" sz="1400" dirty="0"/>
              <a:t>would it be mostly women and children that did this job?</a:t>
            </a:r>
          </a:p>
          <a:p>
            <a:r>
              <a:rPr lang="en-GB" sz="1400" dirty="0"/>
              <a:t>• What do you think is in the bundle by the child sitting down?</a:t>
            </a:r>
          </a:p>
          <a:p>
            <a:r>
              <a:rPr lang="en-GB" sz="1400" dirty="0"/>
              <a:t>• Do you think the children know each other?</a:t>
            </a:r>
          </a:p>
          <a:p>
            <a:r>
              <a:rPr lang="en-GB" sz="1400" dirty="0"/>
              <a:t>• How old do you think the youngest child could be?</a:t>
            </a:r>
          </a:p>
          <a:p>
            <a:r>
              <a:rPr lang="en-GB" sz="1400" dirty="0"/>
              <a:t>• Do you think it would be a difficult job? Which bit in</a:t>
            </a:r>
          </a:p>
          <a:p>
            <a:r>
              <a:rPr lang="en-GB" sz="1400" dirty="0"/>
              <a:t>particular? Why?</a:t>
            </a:r>
          </a:p>
          <a:p>
            <a:r>
              <a:rPr lang="en-GB" sz="1400" dirty="0"/>
              <a:t>• Do you think it would be a dangerous job? Why?</a:t>
            </a:r>
          </a:p>
          <a:p>
            <a:r>
              <a:rPr lang="en-GB" sz="1400" dirty="0"/>
              <a:t>• How would you have coped with this job? Which aspects</a:t>
            </a:r>
          </a:p>
          <a:p>
            <a:r>
              <a:rPr lang="en-GB" sz="1400" dirty="0"/>
              <a:t>would you have enjoyed/disliked</a:t>
            </a:r>
            <a:r>
              <a:rPr lang="en-GB" sz="1400" dirty="0" smtClean="0"/>
              <a:t>?</a:t>
            </a:r>
          </a:p>
          <a:p>
            <a:endParaRPr lang="en-GB" sz="1400" dirty="0"/>
          </a:p>
          <a:p>
            <a:r>
              <a:rPr lang="en-GB" sz="1400" b="1" dirty="0"/>
              <a:t>TEACHER NOTES:</a:t>
            </a:r>
          </a:p>
          <a:p>
            <a:r>
              <a:rPr lang="en-GB" sz="1400" dirty="0"/>
              <a:t>Gleaning was the gathering of grain left in the fields that had </a:t>
            </a:r>
            <a:r>
              <a:rPr lang="en-GB" sz="1400" dirty="0" smtClean="0"/>
              <a:t>not been </a:t>
            </a:r>
            <a:r>
              <a:rPr lang="en-GB" sz="1400" dirty="0"/>
              <a:t>collected during harvest. It was usually done by women </a:t>
            </a:r>
            <a:r>
              <a:rPr lang="en-GB" sz="1400" dirty="0" smtClean="0"/>
              <a:t>and children </a:t>
            </a:r>
            <a:r>
              <a:rPr lang="en-GB" sz="1400" dirty="0"/>
              <a:t>who lived in the nearby cottages whilst the men were </a:t>
            </a:r>
            <a:r>
              <a:rPr lang="en-GB" sz="1400" dirty="0" smtClean="0"/>
              <a:t>at work</a:t>
            </a:r>
            <a:r>
              <a:rPr lang="en-GB" sz="1400" dirty="0"/>
              <a:t>. Gleaning enabled them </a:t>
            </a:r>
            <a:r>
              <a:rPr lang="en-GB" sz="1400" dirty="0" smtClean="0"/>
              <a:t>to supplement </a:t>
            </a:r>
            <a:r>
              <a:rPr lang="en-GB" sz="1400" dirty="0"/>
              <a:t>their diet cheaply </a:t>
            </a:r>
            <a:r>
              <a:rPr lang="en-GB" sz="1400" dirty="0" smtClean="0"/>
              <a:t>as they </a:t>
            </a:r>
            <a:r>
              <a:rPr lang="en-GB" sz="1400" dirty="0"/>
              <a:t>would have had little money to buy food</a:t>
            </a:r>
            <a:r>
              <a:rPr lang="en-GB" sz="1400" dirty="0" smtClean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929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9259" y="393700"/>
            <a:ext cx="135436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1702"/>
            <a:r>
              <a:rPr lang="en-GB" sz="3600" b="1" dirty="0">
                <a:solidFill>
                  <a:srgbClr val="14A19A"/>
                </a:solidFill>
                <a:latin typeface="Century Gothic" panose="020B0502020202020204" pitchFamily="34" charset="0"/>
              </a:rPr>
              <a:t>Teacher </a:t>
            </a:r>
            <a:r>
              <a:rPr lang="en-GB" sz="36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Notes: Documents 2 – </a:t>
            </a:r>
            <a:r>
              <a:rPr lang="en-GB" sz="36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6 </a:t>
            </a:r>
            <a:r>
              <a:rPr lang="en-GB" sz="36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(Paintings and photographs)</a:t>
            </a:r>
            <a:endParaRPr lang="en-US" sz="3600" b="1" dirty="0">
              <a:solidFill>
                <a:srgbClr val="14A19A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10424" y="6185154"/>
            <a:ext cx="6599202" cy="4654650"/>
            <a:chOff x="4559580" y="3999732"/>
            <a:chExt cx="4492060" cy="3168409"/>
          </a:xfrm>
        </p:grpSpPr>
        <p:sp>
          <p:nvSpPr>
            <p:cNvPr id="22" name="TextBox 21"/>
            <p:cNvSpPr txBox="1"/>
            <p:nvPr/>
          </p:nvSpPr>
          <p:spPr>
            <a:xfrm>
              <a:off x="5182301" y="6351572"/>
              <a:ext cx="3596109" cy="2872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671702">
                <a:defRPr/>
              </a:pPr>
              <a:r>
                <a:rPr lang="en-GB" sz="4113" b="1" kern="0" baseline="30000" dirty="0" err="1">
                  <a:solidFill>
                    <a:srgbClr val="14A19A"/>
                  </a:solidFill>
                  <a:latin typeface="Century Gothic"/>
                  <a:cs typeface="Century Gothic"/>
                </a:rPr>
                <a:t>mylearning.org</a:t>
              </a:r>
              <a:endParaRPr lang="en-GB" sz="4701" b="1" kern="0" baseline="30000" dirty="0">
                <a:solidFill>
                  <a:srgbClr val="14A19A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endParaRPr lang="en-US" sz="2644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Hexagon 29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1" name="Hexagon 30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6" name="Hexagon 35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7" name="Hexagon 36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71702">
                  <a:defRPr/>
                </a:pPr>
                <a:r>
                  <a:rPr lang="en-US" sz="2644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89404" y="1398160"/>
            <a:ext cx="5161610" cy="6124754"/>
          </a:xfrm>
          <a:prstGeom prst="rect">
            <a:avLst/>
          </a:prstGeom>
          <a:noFill/>
          <a:ln>
            <a:solidFill>
              <a:srgbClr val="333F48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Shepherd Boys and Scarecrow</a:t>
            </a:r>
          </a:p>
          <a:p>
            <a:r>
              <a:rPr lang="en-GB" sz="1400" b="1" dirty="0"/>
              <a:t>Paul Falconer Poole, 1849</a:t>
            </a:r>
          </a:p>
          <a:p>
            <a:r>
              <a:rPr lang="en-GB" sz="1400" b="1" dirty="0"/>
              <a:t>(Document 4</a:t>
            </a:r>
            <a:r>
              <a:rPr lang="en-GB" sz="1400" b="1" dirty="0" smtClean="0"/>
              <a:t>)</a:t>
            </a:r>
          </a:p>
          <a:p>
            <a:endParaRPr lang="en-GB" sz="1400" b="1" dirty="0"/>
          </a:p>
          <a:p>
            <a:r>
              <a:rPr lang="en-GB" sz="1400" dirty="0"/>
              <a:t>Questions for observation and thinking</a:t>
            </a:r>
            <a:r>
              <a:rPr lang="en-GB" sz="1400" dirty="0" smtClean="0"/>
              <a:t>:</a:t>
            </a:r>
          </a:p>
          <a:p>
            <a:endParaRPr lang="en-GB" sz="1400" dirty="0"/>
          </a:p>
          <a:p>
            <a:r>
              <a:rPr lang="en-GB" sz="1400" dirty="0"/>
              <a:t>• What do you think the boys are doing?</a:t>
            </a:r>
          </a:p>
          <a:p>
            <a:r>
              <a:rPr lang="en-GB" sz="1400" dirty="0"/>
              <a:t>• Do you think this is their job? What makes you think this?</a:t>
            </a:r>
          </a:p>
          <a:p>
            <a:r>
              <a:rPr lang="en-GB" sz="1400" dirty="0"/>
              <a:t>• Does the title match the image?</a:t>
            </a:r>
          </a:p>
          <a:p>
            <a:r>
              <a:rPr lang="en-GB" sz="1400" dirty="0"/>
              <a:t>• What kind of lifestyle do you think the boys have? </a:t>
            </a:r>
            <a:r>
              <a:rPr lang="en-GB" sz="1400" dirty="0" smtClean="0"/>
              <a:t>What evidence </a:t>
            </a:r>
            <a:r>
              <a:rPr lang="en-GB" sz="1400" dirty="0"/>
              <a:t>from the picture makes you think this?</a:t>
            </a:r>
          </a:p>
          <a:p>
            <a:r>
              <a:rPr lang="en-GB" sz="1400" dirty="0"/>
              <a:t>• Where is the painting set?</a:t>
            </a:r>
          </a:p>
          <a:p>
            <a:r>
              <a:rPr lang="en-GB" sz="1400" dirty="0"/>
              <a:t>• What time of year do you think it is?</a:t>
            </a:r>
          </a:p>
          <a:p>
            <a:r>
              <a:rPr lang="en-GB" sz="1400" dirty="0"/>
              <a:t>• Can you see the scarecrow? Do you think it was </a:t>
            </a:r>
            <a:r>
              <a:rPr lang="en-GB" sz="1400" dirty="0" smtClean="0"/>
              <a:t>effective? Why</a:t>
            </a:r>
            <a:r>
              <a:rPr lang="en-GB" sz="1400" dirty="0"/>
              <a:t>?</a:t>
            </a:r>
          </a:p>
          <a:p>
            <a:r>
              <a:rPr lang="en-GB" sz="1400" dirty="0"/>
              <a:t>• Do you think the boys know each other?</a:t>
            </a:r>
          </a:p>
          <a:p>
            <a:r>
              <a:rPr lang="en-GB" sz="1400" dirty="0"/>
              <a:t>• Why do you think one is playing a recorder/flute?</a:t>
            </a:r>
          </a:p>
          <a:p>
            <a:r>
              <a:rPr lang="en-GB" sz="1400" dirty="0"/>
              <a:t>• Do you think the boys enjoy their job?</a:t>
            </a:r>
          </a:p>
          <a:p>
            <a:r>
              <a:rPr lang="en-GB" sz="1400" dirty="0"/>
              <a:t>• Do you think it would be a difficult job? Which bit </a:t>
            </a:r>
            <a:r>
              <a:rPr lang="en-GB" sz="1400" dirty="0" smtClean="0"/>
              <a:t>in particular</a:t>
            </a:r>
            <a:r>
              <a:rPr lang="en-GB" sz="1400" dirty="0"/>
              <a:t>? Why?</a:t>
            </a:r>
          </a:p>
          <a:p>
            <a:r>
              <a:rPr lang="en-GB" sz="1400" dirty="0"/>
              <a:t>• Do you think it would be a dangerous job? Why?</a:t>
            </a:r>
          </a:p>
          <a:p>
            <a:r>
              <a:rPr lang="en-GB" sz="1400" dirty="0"/>
              <a:t>• How would you have coped with this job? Which </a:t>
            </a:r>
            <a:r>
              <a:rPr lang="en-GB" sz="1400" dirty="0" smtClean="0"/>
              <a:t>aspects would </a:t>
            </a:r>
            <a:r>
              <a:rPr lang="en-GB" sz="1400" dirty="0"/>
              <a:t>you have enjoyed/disliked?</a:t>
            </a:r>
          </a:p>
          <a:p>
            <a:r>
              <a:rPr lang="en-GB" sz="1400" dirty="0"/>
              <a:t>• Compare this form of bird scaring with that in </a:t>
            </a:r>
            <a:r>
              <a:rPr lang="en-GB" sz="1400" i="1" dirty="0" err="1"/>
              <a:t>Birdscaring</a:t>
            </a:r>
            <a:r>
              <a:rPr lang="en-GB" sz="1400" i="1" dirty="0"/>
              <a:t> </a:t>
            </a:r>
            <a:r>
              <a:rPr lang="en-GB" sz="1400" dirty="0" smtClean="0"/>
              <a:t>by Sir </a:t>
            </a:r>
            <a:r>
              <a:rPr lang="en-GB" sz="1400" dirty="0"/>
              <a:t>George Clausen. Which method of bird scaring do </a:t>
            </a:r>
            <a:r>
              <a:rPr lang="en-GB" sz="1400" dirty="0" smtClean="0"/>
              <a:t>you think </a:t>
            </a:r>
            <a:r>
              <a:rPr lang="en-GB" sz="1400" dirty="0"/>
              <a:t>the children would prefer to use and why?</a:t>
            </a:r>
          </a:p>
          <a:p>
            <a:r>
              <a:rPr lang="en-GB" sz="1400" dirty="0"/>
              <a:t>• Do you think the painting is a realistic portrayal of </a:t>
            </a:r>
            <a:r>
              <a:rPr lang="en-GB" sz="1400" dirty="0" smtClean="0"/>
              <a:t>Victorian country </a:t>
            </a:r>
            <a:r>
              <a:rPr lang="en-GB" sz="1400" dirty="0"/>
              <a:t>children? What makes you think this? Why might </a:t>
            </a:r>
            <a:r>
              <a:rPr lang="en-GB" sz="1400" dirty="0" smtClean="0"/>
              <a:t>the artist </a:t>
            </a:r>
            <a:r>
              <a:rPr lang="en-GB" sz="1400" dirty="0"/>
              <a:t>have portrayed the children in this way</a:t>
            </a:r>
            <a:r>
              <a:rPr lang="en-GB" sz="1400" dirty="0" smtClean="0"/>
              <a:t>?</a:t>
            </a:r>
            <a:endParaRPr lang="en-GB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191853" y="1398160"/>
            <a:ext cx="7620000" cy="7632859"/>
          </a:xfrm>
          <a:prstGeom prst="rect">
            <a:avLst/>
          </a:prstGeom>
          <a:noFill/>
          <a:ln>
            <a:solidFill>
              <a:srgbClr val="333F48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Horrockses</a:t>
            </a:r>
            <a:r>
              <a:rPr lang="en-GB" sz="1400" b="1" dirty="0"/>
              <a:t> Yard Works</a:t>
            </a:r>
          </a:p>
          <a:p>
            <a:r>
              <a:rPr lang="en-GB" sz="1400" b="1" dirty="0"/>
              <a:t>(Document 5</a:t>
            </a:r>
            <a:r>
              <a:rPr lang="en-GB" sz="1400" b="1" dirty="0" smtClean="0"/>
              <a:t>)</a:t>
            </a:r>
          </a:p>
          <a:p>
            <a:endParaRPr lang="en-GB" sz="1400" b="1" dirty="0"/>
          </a:p>
          <a:p>
            <a:r>
              <a:rPr lang="en-GB" sz="1400" dirty="0"/>
              <a:t>Questions for observation and thinking</a:t>
            </a:r>
            <a:r>
              <a:rPr lang="en-GB" sz="1400" dirty="0" smtClean="0"/>
              <a:t>:</a:t>
            </a:r>
          </a:p>
          <a:p>
            <a:endParaRPr lang="en-GB" sz="1400" dirty="0"/>
          </a:p>
          <a:p>
            <a:r>
              <a:rPr lang="en-GB" sz="1400" dirty="0"/>
              <a:t>• Can you see any men in the picture?</a:t>
            </a:r>
          </a:p>
          <a:p>
            <a:r>
              <a:rPr lang="en-GB" sz="1400" dirty="0"/>
              <a:t>• How old do you think the little girl at the front could be?</a:t>
            </a:r>
          </a:p>
          <a:p>
            <a:r>
              <a:rPr lang="en-GB" sz="1400" dirty="0"/>
              <a:t>• Look at all the machinery. How do you think a child would </a:t>
            </a:r>
            <a:r>
              <a:rPr lang="en-GB" sz="1400" dirty="0" smtClean="0"/>
              <a:t>feel working </a:t>
            </a:r>
            <a:r>
              <a:rPr lang="en-GB" sz="1400" dirty="0"/>
              <a:t>in this mill? Why?</a:t>
            </a:r>
          </a:p>
          <a:p>
            <a:r>
              <a:rPr lang="en-GB" sz="1400" dirty="0"/>
              <a:t>• What do you think they make in the mill?</a:t>
            </a:r>
          </a:p>
          <a:p>
            <a:r>
              <a:rPr lang="en-GB" sz="1400" dirty="0"/>
              <a:t>• What do you think you would be able to hear, smell, feel, </a:t>
            </a:r>
            <a:r>
              <a:rPr lang="en-GB" sz="1400" dirty="0" smtClean="0"/>
              <a:t>see and </a:t>
            </a:r>
            <a:r>
              <a:rPr lang="en-GB" sz="1400" dirty="0"/>
              <a:t>taste in this mill?</a:t>
            </a:r>
          </a:p>
          <a:p>
            <a:r>
              <a:rPr lang="en-GB" sz="1400" dirty="0"/>
              <a:t>• How could you communicate with your workmates if it was </a:t>
            </a:r>
            <a:r>
              <a:rPr lang="en-GB" sz="1400" dirty="0" smtClean="0"/>
              <a:t>too  noisy </a:t>
            </a:r>
            <a:r>
              <a:rPr lang="en-GB" sz="1400" dirty="0"/>
              <a:t>to talk in the mill</a:t>
            </a:r>
            <a:r>
              <a:rPr lang="en-GB" sz="1400" dirty="0" smtClean="0"/>
              <a:t>?</a:t>
            </a:r>
          </a:p>
          <a:p>
            <a:endParaRPr lang="en-GB" sz="1400" dirty="0"/>
          </a:p>
          <a:p>
            <a:r>
              <a:rPr lang="en-GB" sz="1400" b="1" dirty="0"/>
              <a:t>Take it Further:</a:t>
            </a:r>
          </a:p>
          <a:p>
            <a:r>
              <a:rPr lang="en-GB" sz="1400" dirty="0"/>
              <a:t>• Write a senses poem about what you would hear, smell, </a:t>
            </a:r>
            <a:r>
              <a:rPr lang="en-GB" sz="1400" dirty="0" smtClean="0"/>
              <a:t>feel, see </a:t>
            </a:r>
            <a:r>
              <a:rPr lang="en-GB" sz="1400" dirty="0"/>
              <a:t>and taste in the cotton mill.</a:t>
            </a:r>
          </a:p>
          <a:p>
            <a:r>
              <a:rPr lang="en-GB" sz="1400" dirty="0"/>
              <a:t>• With a partner, make up a way of communicating a </a:t>
            </a:r>
            <a:r>
              <a:rPr lang="en-GB" sz="1400" dirty="0" smtClean="0"/>
              <a:t>simple sentence </a:t>
            </a:r>
            <a:r>
              <a:rPr lang="en-GB" sz="1400" dirty="0"/>
              <a:t>without talking.</a:t>
            </a:r>
          </a:p>
          <a:p>
            <a:r>
              <a:rPr lang="en-GB" sz="1400" dirty="0"/>
              <a:t>• Do some research to find out what types of jobs children </a:t>
            </a:r>
            <a:r>
              <a:rPr lang="en-GB" sz="1400" dirty="0" smtClean="0"/>
              <a:t>would have </a:t>
            </a:r>
            <a:r>
              <a:rPr lang="en-GB" sz="1400" dirty="0"/>
              <a:t>done in the cotton mills</a:t>
            </a:r>
            <a:r>
              <a:rPr lang="en-GB" sz="1400" dirty="0" smtClean="0"/>
              <a:t>.</a:t>
            </a:r>
          </a:p>
          <a:p>
            <a:endParaRPr lang="en-GB" sz="1400" dirty="0"/>
          </a:p>
          <a:p>
            <a:r>
              <a:rPr lang="en-GB" sz="1400" b="1" dirty="0"/>
              <a:t>TEACHER NOTES:</a:t>
            </a:r>
          </a:p>
          <a:p>
            <a:r>
              <a:rPr lang="en-GB" sz="1400" dirty="0"/>
              <a:t>John </a:t>
            </a:r>
            <a:r>
              <a:rPr lang="en-GB" sz="1400" dirty="0" err="1"/>
              <a:t>Horrocks</a:t>
            </a:r>
            <a:r>
              <a:rPr lang="en-GB" sz="1400" dirty="0"/>
              <a:t>, founder of </a:t>
            </a:r>
            <a:r>
              <a:rPr lang="en-GB" sz="1400" dirty="0" err="1"/>
              <a:t>Horrockses</a:t>
            </a:r>
            <a:r>
              <a:rPr lang="en-GB" sz="1400" dirty="0"/>
              <a:t> cotton manufacturers, </a:t>
            </a:r>
            <a:r>
              <a:rPr lang="en-GB" sz="1400" dirty="0" smtClean="0"/>
              <a:t>was born </a:t>
            </a:r>
            <a:r>
              <a:rPr lang="en-GB" sz="1400" dirty="0"/>
              <a:t>in 1768 and established the first weaving sheds in Preston </a:t>
            </a:r>
            <a:r>
              <a:rPr lang="en-GB" sz="1400" dirty="0" smtClean="0"/>
              <a:t>in 1800</a:t>
            </a:r>
            <a:r>
              <a:rPr lang="en-GB" sz="1400" dirty="0"/>
              <a:t>. The Yard Works and Centenary Mill were the largest </a:t>
            </a:r>
            <a:r>
              <a:rPr lang="en-GB" sz="1400" dirty="0" smtClean="0"/>
              <a:t>mills, although </a:t>
            </a:r>
            <a:r>
              <a:rPr lang="en-GB" sz="1400" dirty="0"/>
              <a:t>there were many other smaller mills owned by </a:t>
            </a:r>
            <a:r>
              <a:rPr lang="en-GB" sz="1400" dirty="0" smtClean="0"/>
              <a:t>other companies </a:t>
            </a:r>
            <a:r>
              <a:rPr lang="en-GB" sz="1400" dirty="0"/>
              <a:t>throughout the town. The rise of the cotton mill </a:t>
            </a:r>
            <a:r>
              <a:rPr lang="en-GB" sz="1400" dirty="0" smtClean="0"/>
              <a:t>changed the </a:t>
            </a:r>
            <a:r>
              <a:rPr lang="en-GB" sz="1400" dirty="0"/>
              <a:t>landscape and lifestyle of Lancashire towns throughout </a:t>
            </a:r>
            <a:r>
              <a:rPr lang="en-GB" sz="1400" dirty="0" smtClean="0"/>
              <a:t>the Victorian era. The </a:t>
            </a:r>
            <a:r>
              <a:rPr lang="en-GB" sz="1400" dirty="0"/>
              <a:t>mills were very noisy and dangerous places to work due to </a:t>
            </a:r>
            <a:r>
              <a:rPr lang="en-GB" sz="1400" dirty="0" smtClean="0"/>
              <a:t>the machinery</a:t>
            </a:r>
            <a:r>
              <a:rPr lang="en-GB" sz="1400" dirty="0"/>
              <a:t>. The workers developed a system of sign language </a:t>
            </a:r>
            <a:r>
              <a:rPr lang="en-GB" sz="1400" dirty="0" smtClean="0"/>
              <a:t>to communicate </a:t>
            </a:r>
            <a:r>
              <a:rPr lang="en-GB" sz="1400" dirty="0"/>
              <a:t>with each other over the din of the machinery. </a:t>
            </a:r>
            <a:r>
              <a:rPr lang="en-GB" sz="1400" dirty="0" smtClean="0"/>
              <a:t>The</a:t>
            </a:r>
            <a:r>
              <a:rPr lang="en-GB" sz="1400" dirty="0"/>
              <a:t> </a:t>
            </a:r>
            <a:r>
              <a:rPr lang="en-GB" sz="1400" dirty="0" smtClean="0"/>
              <a:t>mills </a:t>
            </a:r>
            <a:r>
              <a:rPr lang="en-GB" sz="1400" dirty="0"/>
              <a:t>were also very hot and humid places as this climate kept </a:t>
            </a:r>
            <a:r>
              <a:rPr lang="en-GB" sz="1400" dirty="0" smtClean="0"/>
              <a:t>the cotton </a:t>
            </a:r>
            <a:r>
              <a:rPr lang="en-GB" sz="1400" dirty="0"/>
              <a:t>in good condition. Many people became ill with </a:t>
            </a:r>
            <a:r>
              <a:rPr lang="en-GB" sz="1400" dirty="0" smtClean="0"/>
              <a:t>respiratory and </a:t>
            </a:r>
            <a:r>
              <a:rPr lang="en-GB" sz="1400" dirty="0"/>
              <a:t>lung conditions caused by breathing in the cotton </a:t>
            </a:r>
            <a:r>
              <a:rPr lang="en-GB" sz="1400" dirty="0" smtClean="0"/>
              <a:t>dust. </a:t>
            </a:r>
          </a:p>
          <a:p>
            <a:endParaRPr lang="en-GB" sz="1400" dirty="0"/>
          </a:p>
          <a:p>
            <a:r>
              <a:rPr lang="en-GB" sz="1400" dirty="0" smtClean="0"/>
              <a:t>The </a:t>
            </a:r>
            <a:r>
              <a:rPr lang="en-GB" sz="1400" dirty="0"/>
              <a:t>majority of employees were women and children who </a:t>
            </a:r>
            <a:r>
              <a:rPr lang="en-GB" sz="1400" dirty="0" smtClean="0"/>
              <a:t>worked long </a:t>
            </a:r>
            <a:r>
              <a:rPr lang="en-GB" sz="1400" dirty="0"/>
              <a:t>hours. It was common for adults to work for around 12 to </a:t>
            </a:r>
            <a:r>
              <a:rPr lang="en-GB" sz="1400" dirty="0" smtClean="0"/>
              <a:t>14 hours </a:t>
            </a:r>
            <a:r>
              <a:rPr lang="en-GB" sz="1400" dirty="0"/>
              <a:t>a day, and half a day on Saturday, with children </a:t>
            </a:r>
            <a:r>
              <a:rPr lang="en-GB" sz="1400" dirty="0" smtClean="0"/>
              <a:t>working around </a:t>
            </a:r>
            <a:r>
              <a:rPr lang="en-GB" sz="1400" dirty="0"/>
              <a:t>6-10 hours a day, with the possibility of time in school on </a:t>
            </a:r>
            <a:r>
              <a:rPr lang="en-GB" sz="1400" dirty="0" smtClean="0"/>
              <a:t>top of </a:t>
            </a:r>
            <a:r>
              <a:rPr lang="en-GB" sz="1400" dirty="0"/>
              <a:t>that. Despite the long hours and poor conditions, mill </a:t>
            </a:r>
            <a:r>
              <a:rPr lang="en-GB" sz="1400" dirty="0" smtClean="0"/>
              <a:t>workers were generally better </a:t>
            </a:r>
            <a:r>
              <a:rPr lang="en-GB" sz="1400" dirty="0"/>
              <a:t>paid than other members of the working </a:t>
            </a:r>
            <a:r>
              <a:rPr lang="en-GB" sz="1400" dirty="0" smtClean="0"/>
              <a:t>class. The </a:t>
            </a:r>
            <a:r>
              <a:rPr lang="en-GB" sz="1400" dirty="0"/>
              <a:t>last mills in Preston were built during the 1890s and early </a:t>
            </a:r>
            <a:r>
              <a:rPr lang="en-GB" sz="1400" dirty="0" smtClean="0"/>
              <a:t>1900s. The </a:t>
            </a:r>
            <a:r>
              <a:rPr lang="en-GB" sz="1400" dirty="0"/>
              <a:t>industry went into decline after the Second World War </a:t>
            </a:r>
            <a:r>
              <a:rPr lang="en-GB" sz="1400" dirty="0" smtClean="0"/>
              <a:t>and cotton </a:t>
            </a:r>
            <a:r>
              <a:rPr lang="en-GB" sz="1400" dirty="0"/>
              <a:t>ceased to be manufactured in Preston in the 1960s </a:t>
            </a:r>
            <a:r>
              <a:rPr lang="en-GB" sz="1400" dirty="0" smtClean="0"/>
              <a:t>when </a:t>
            </a:r>
            <a:r>
              <a:rPr lang="en-GB" sz="1400" dirty="0" err="1"/>
              <a:t>Horrockses</a:t>
            </a:r>
            <a:r>
              <a:rPr lang="en-GB" sz="1400" dirty="0"/>
              <a:t> was sold off. Cotton could now be produced </a:t>
            </a:r>
            <a:r>
              <a:rPr lang="en-GB" sz="1400" dirty="0" smtClean="0"/>
              <a:t>and imported </a:t>
            </a:r>
            <a:r>
              <a:rPr lang="en-GB" sz="1400" dirty="0"/>
              <a:t>more cheaply in Asian countries such as India. Man </a:t>
            </a:r>
            <a:r>
              <a:rPr lang="en-GB" sz="1400" dirty="0" smtClean="0"/>
              <a:t>made, synthetic </a:t>
            </a:r>
            <a:r>
              <a:rPr lang="en-GB" sz="1400" dirty="0"/>
              <a:t>materials were also becoming more popular than cotton.</a:t>
            </a:r>
          </a:p>
        </p:txBody>
      </p:sp>
    </p:spTree>
    <p:extLst>
      <p:ext uri="{BB962C8B-B14F-4D97-AF65-F5344CB8AC3E}">
        <p14:creationId xmlns:p14="http://schemas.microsoft.com/office/powerpoint/2010/main" val="5488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5567</Words>
  <Application>Microsoft Office PowerPoint</Application>
  <PresentationFormat>Custom</PresentationFormat>
  <Paragraphs>824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Lucida Sans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Documents Karen.doc</dc:title>
  <dc:creator>g.hunt</dc:creator>
  <cp:lastModifiedBy>Bartley, Izzy</cp:lastModifiedBy>
  <cp:revision>23</cp:revision>
  <dcterms:created xsi:type="dcterms:W3CDTF">2018-01-25T13:12:47Z</dcterms:created>
  <dcterms:modified xsi:type="dcterms:W3CDTF">2018-01-30T09:16:29Z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2010-04-28T00:00:00Z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2018-01-25T00:00:00Z</vt:filetime>
  </property>
</Properties>
</file>